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handoutMasterIdLst>
    <p:handoutMasterId r:id="rId11"/>
  </p:handoutMasterIdLst>
  <p:sldIdLst>
    <p:sldId id="377" r:id="rId5"/>
    <p:sldId id="391" r:id="rId6"/>
    <p:sldId id="392" r:id="rId7"/>
    <p:sldId id="395" r:id="rId8"/>
    <p:sldId id="393" r:id="rId9"/>
    <p:sldId id="394" r:id="rId10"/>
  </p:sldIdLst>
  <p:sldSz cx="9144000" cy="6858000" type="screen4x3"/>
  <p:notesSz cx="7010400" cy="9296400"/>
  <p:embeddedFontLst>
    <p:embeddedFont>
      <p:font typeface="Open Sans Light" panose="020B0306030504020204" pitchFamily="34" charset="0"/>
      <p:regular r:id="rId12"/>
      <p:italic r:id="rId13"/>
    </p:embeddedFont>
    <p:embeddedFont>
      <p:font typeface="Open Sans Semibold" panose="020B0706030804020204" pitchFamily="34" charset="0"/>
      <p:bold r:id="rId14"/>
      <p:boldItalic r:id="rId15"/>
    </p:embeddedFont>
    <p:embeddedFont>
      <p:font typeface="Open Sans Extrabold" panose="020B0906030804020204" pitchFamily="34" charset="0"/>
      <p:bold r:id="rId16"/>
      <p:boldItalic r:id="rId17"/>
    </p:embeddedFont>
    <p:embeddedFont>
      <p:font typeface="Open Sans" panose="020B060603050402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5F86"/>
    <a:srgbClr val="F35B2E"/>
    <a:srgbClr val="5D8EA0"/>
    <a:srgbClr val="8AC7CE"/>
    <a:srgbClr val="B7312C"/>
    <a:srgbClr val="0066FF"/>
    <a:srgbClr val="009999"/>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9" autoAdjust="0"/>
    <p:restoredTop sz="95401" autoAdjust="0"/>
  </p:normalViewPr>
  <p:slideViewPr>
    <p:cSldViewPr showGuides="1">
      <p:cViewPr varScale="1">
        <p:scale>
          <a:sx n="90" d="100"/>
          <a:sy n="90" d="100"/>
        </p:scale>
        <p:origin x="1872" y="90"/>
      </p:cViewPr>
      <p:guideLst>
        <p:guide orient="horz" pos="2016"/>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9699"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9701"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ADF17FA-DF2F-45D3-B8B4-CDA3EA8E9753}" type="slidenum">
              <a:rPr lang="en-US"/>
              <a:pPr>
                <a:defRPr/>
              </a:pPr>
              <a:t>‹#›</a:t>
            </a:fld>
            <a:endParaRPr lang="en-US"/>
          </a:p>
        </p:txBody>
      </p:sp>
    </p:spTree>
    <p:extLst>
      <p:ext uri="{BB962C8B-B14F-4D97-AF65-F5344CB8AC3E}">
        <p14:creationId xmlns:p14="http://schemas.microsoft.com/office/powerpoint/2010/main" val="188877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FECDDC-B75A-47C0-8FE4-21BE6E70743D}" type="slidenum">
              <a:rPr lang="en-US"/>
              <a:pPr>
                <a:defRPr/>
              </a:pPr>
              <a:t>‹#›</a:t>
            </a:fld>
            <a:endParaRPr lang="en-US"/>
          </a:p>
        </p:txBody>
      </p:sp>
    </p:spTree>
    <p:extLst>
      <p:ext uri="{BB962C8B-B14F-4D97-AF65-F5344CB8AC3E}">
        <p14:creationId xmlns:p14="http://schemas.microsoft.com/office/powerpoint/2010/main" val="1858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D36B87-E9C7-40B2-91EB-E0DA3CCE5D66}" type="slidenum">
              <a:rPr lang="en-US"/>
              <a:pPr>
                <a:defRPr/>
              </a:pPr>
              <a:t>‹#›</a:t>
            </a:fld>
            <a:endParaRPr lang="en-US"/>
          </a:p>
        </p:txBody>
      </p:sp>
    </p:spTree>
    <p:extLst>
      <p:ext uri="{BB962C8B-B14F-4D97-AF65-F5344CB8AC3E}">
        <p14:creationId xmlns:p14="http://schemas.microsoft.com/office/powerpoint/2010/main" val="35939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3EBF9-44CD-4BA7-8D4A-88DA042A9858}" type="slidenum">
              <a:rPr lang="en-US"/>
              <a:pPr>
                <a:defRPr/>
              </a:pPr>
              <a:t>‹#›</a:t>
            </a:fld>
            <a:endParaRPr lang="en-US"/>
          </a:p>
        </p:txBody>
      </p:sp>
    </p:spTree>
    <p:extLst>
      <p:ext uri="{BB962C8B-B14F-4D97-AF65-F5344CB8AC3E}">
        <p14:creationId xmlns:p14="http://schemas.microsoft.com/office/powerpoint/2010/main" val="184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51CD2-7CC0-4817-8314-47776BBFD3A7}" type="slidenum">
              <a:rPr lang="en-US"/>
              <a:pPr>
                <a:defRPr/>
              </a:pPr>
              <a:t>‹#›</a:t>
            </a:fld>
            <a:endParaRPr lang="en-US"/>
          </a:p>
        </p:txBody>
      </p:sp>
    </p:spTree>
    <p:extLst>
      <p:ext uri="{BB962C8B-B14F-4D97-AF65-F5344CB8AC3E}">
        <p14:creationId xmlns:p14="http://schemas.microsoft.com/office/powerpoint/2010/main" val="317521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26C64-365B-4DDA-896A-4769A9D43951}" type="slidenum">
              <a:rPr lang="en-US"/>
              <a:pPr>
                <a:defRPr/>
              </a:pPr>
              <a:t>‹#›</a:t>
            </a:fld>
            <a:endParaRPr lang="en-US"/>
          </a:p>
        </p:txBody>
      </p:sp>
    </p:spTree>
    <p:extLst>
      <p:ext uri="{BB962C8B-B14F-4D97-AF65-F5344CB8AC3E}">
        <p14:creationId xmlns:p14="http://schemas.microsoft.com/office/powerpoint/2010/main" val="248010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8A3925-C0F8-4973-B084-77A85147ECA2}" type="slidenum">
              <a:rPr lang="en-US"/>
              <a:pPr>
                <a:defRPr/>
              </a:pPr>
              <a:t>‹#›</a:t>
            </a:fld>
            <a:endParaRPr lang="en-US"/>
          </a:p>
        </p:txBody>
      </p:sp>
    </p:spTree>
    <p:extLst>
      <p:ext uri="{BB962C8B-B14F-4D97-AF65-F5344CB8AC3E}">
        <p14:creationId xmlns:p14="http://schemas.microsoft.com/office/powerpoint/2010/main" val="105944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FDCB5AC-9750-4329-B116-A0518D249C46}" type="slidenum">
              <a:rPr lang="en-US"/>
              <a:pPr>
                <a:defRPr/>
              </a:pPr>
              <a:t>‹#›</a:t>
            </a:fld>
            <a:endParaRPr lang="en-US"/>
          </a:p>
        </p:txBody>
      </p:sp>
    </p:spTree>
    <p:extLst>
      <p:ext uri="{BB962C8B-B14F-4D97-AF65-F5344CB8AC3E}">
        <p14:creationId xmlns:p14="http://schemas.microsoft.com/office/powerpoint/2010/main" val="200992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3AE20D6-57E2-45FF-81A5-ADF6A9A57EF7}" type="slidenum">
              <a:rPr lang="en-US"/>
              <a:pPr>
                <a:defRPr/>
              </a:pPr>
              <a:t>‹#›</a:t>
            </a:fld>
            <a:endParaRPr lang="en-US"/>
          </a:p>
        </p:txBody>
      </p:sp>
    </p:spTree>
    <p:extLst>
      <p:ext uri="{BB962C8B-B14F-4D97-AF65-F5344CB8AC3E}">
        <p14:creationId xmlns:p14="http://schemas.microsoft.com/office/powerpoint/2010/main" val="3971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EA09C52-064C-4A10-9DE3-92239B5C43FB}" type="slidenum">
              <a:rPr lang="en-US"/>
              <a:pPr>
                <a:defRPr/>
              </a:pPr>
              <a:t>‹#›</a:t>
            </a:fld>
            <a:endParaRPr lang="en-US"/>
          </a:p>
        </p:txBody>
      </p:sp>
    </p:spTree>
    <p:extLst>
      <p:ext uri="{BB962C8B-B14F-4D97-AF65-F5344CB8AC3E}">
        <p14:creationId xmlns:p14="http://schemas.microsoft.com/office/powerpoint/2010/main" val="363221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596F7D-BBCC-426A-8DF1-AF402E99A176}" type="slidenum">
              <a:rPr lang="en-US"/>
              <a:pPr>
                <a:defRPr/>
              </a:pPr>
              <a:t>‹#›</a:t>
            </a:fld>
            <a:endParaRPr lang="en-US"/>
          </a:p>
        </p:txBody>
      </p:sp>
    </p:spTree>
    <p:extLst>
      <p:ext uri="{BB962C8B-B14F-4D97-AF65-F5344CB8AC3E}">
        <p14:creationId xmlns:p14="http://schemas.microsoft.com/office/powerpoint/2010/main" val="28693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6140DFF-8694-4FF5-AD2F-F55FD024B6A8}" type="slidenum">
              <a:rPr lang="en-US"/>
              <a:pPr>
                <a:defRPr/>
              </a:pPr>
              <a:t>‹#›</a:t>
            </a:fld>
            <a:endParaRPr lang="en-US"/>
          </a:p>
        </p:txBody>
      </p:sp>
    </p:spTree>
    <p:extLst>
      <p:ext uri="{BB962C8B-B14F-4D97-AF65-F5344CB8AC3E}">
        <p14:creationId xmlns:p14="http://schemas.microsoft.com/office/powerpoint/2010/main" val="36213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E2EC55B3-406D-4429-A574-CE595483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Semibold" panose="020B0706030804020204" pitchFamily="34" charset="0"/>
        </a:defRPr>
      </a:lvl2pPr>
      <a:lvl3pPr algn="ctr" rtl="0" eaLnBrk="0" fontAlgn="base" hangingPunct="0">
        <a:spcBef>
          <a:spcPct val="0"/>
        </a:spcBef>
        <a:spcAft>
          <a:spcPct val="0"/>
        </a:spcAft>
        <a:defRPr sz="4400">
          <a:solidFill>
            <a:schemeClr val="tx1"/>
          </a:solidFill>
          <a:latin typeface="Open Sans Semibold" panose="020B0706030804020204" pitchFamily="34" charset="0"/>
        </a:defRPr>
      </a:lvl3pPr>
      <a:lvl4pPr algn="ctr" rtl="0" eaLnBrk="0" fontAlgn="base" hangingPunct="0">
        <a:spcBef>
          <a:spcPct val="0"/>
        </a:spcBef>
        <a:spcAft>
          <a:spcPct val="0"/>
        </a:spcAft>
        <a:defRPr sz="4400">
          <a:solidFill>
            <a:schemeClr val="tx1"/>
          </a:solidFill>
          <a:latin typeface="Open Sans Semibold" panose="020B0706030804020204" pitchFamily="34" charset="0"/>
        </a:defRPr>
      </a:lvl4pPr>
      <a:lvl5pPr algn="ctr" rtl="0" eaLnBrk="0" fontAlgn="base" hangingPunct="0">
        <a:spcBef>
          <a:spcPct val="0"/>
        </a:spcBef>
        <a:spcAft>
          <a:spcPct val="0"/>
        </a:spcAft>
        <a:defRPr sz="4400">
          <a:solidFill>
            <a:schemeClr val="tx1"/>
          </a:solidFill>
          <a:latin typeface="Open Sans Semibold" panose="020B0706030804020204" pitchFamily="34" charset="0"/>
        </a:defRPr>
      </a:lvl5pPr>
      <a:lvl6pPr marL="457200" algn="ctr" rtl="0" fontAlgn="base">
        <a:spcBef>
          <a:spcPct val="0"/>
        </a:spcBef>
        <a:spcAft>
          <a:spcPct val="0"/>
        </a:spcAft>
        <a:defRPr sz="4400">
          <a:solidFill>
            <a:schemeClr val="tx1"/>
          </a:solidFill>
          <a:latin typeface="Open Sans Semibold" panose="020B0706030804020204" pitchFamily="34" charset="0"/>
        </a:defRPr>
      </a:lvl6pPr>
      <a:lvl7pPr marL="914400" algn="ctr" rtl="0" fontAlgn="base">
        <a:spcBef>
          <a:spcPct val="0"/>
        </a:spcBef>
        <a:spcAft>
          <a:spcPct val="0"/>
        </a:spcAft>
        <a:defRPr sz="4400">
          <a:solidFill>
            <a:schemeClr val="tx1"/>
          </a:solidFill>
          <a:latin typeface="Open Sans Semibold" panose="020B0706030804020204" pitchFamily="34" charset="0"/>
        </a:defRPr>
      </a:lvl7pPr>
      <a:lvl8pPr marL="1371600" algn="ctr" rtl="0" fontAlgn="base">
        <a:spcBef>
          <a:spcPct val="0"/>
        </a:spcBef>
        <a:spcAft>
          <a:spcPct val="0"/>
        </a:spcAft>
        <a:defRPr sz="4400">
          <a:solidFill>
            <a:schemeClr val="tx1"/>
          </a:solidFill>
          <a:latin typeface="Open Sans Semibold" panose="020B0706030804020204" pitchFamily="34" charset="0"/>
        </a:defRPr>
      </a:lvl8pPr>
      <a:lvl9pPr marL="1828800" algn="ctr" rtl="0" fontAlgn="base">
        <a:spcBef>
          <a:spcPct val="0"/>
        </a:spcBef>
        <a:spcAft>
          <a:spcPct val="0"/>
        </a:spcAft>
        <a:defRPr sz="4400">
          <a:solidFill>
            <a:schemeClr val="tx1"/>
          </a:solidFill>
          <a:latin typeface="Open Sans Semibold" panose="020B0706030804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p:cNvSpPr txBox="1">
            <a:spLocks noChangeArrowheads="1"/>
          </p:cNvSpPr>
          <p:nvPr/>
        </p:nvSpPr>
        <p:spPr bwMode="auto">
          <a:xfrm>
            <a:off x="3581400" y="960438"/>
            <a:ext cx="394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50000"/>
              </a:spcBef>
              <a:buFontTx/>
              <a:buNone/>
            </a:pPr>
            <a:r>
              <a:rPr lang="de" sz="4000" b="0" i="0" u="none" baseline="0">
                <a:solidFill>
                  <a:srgbClr val="005F86"/>
                </a:solidFill>
                <a:latin typeface="Open Sans Light" panose="020B0306030504020204" pitchFamily="34" charset="0"/>
                <a:cs typeface="Open Sans Light" panose="020B0306030504020204" pitchFamily="34" charset="0"/>
              </a:rPr>
              <a:t>Über ASLMS</a:t>
            </a:r>
            <a:endParaRPr lang="de" altLang="en-US" sz="4000" dirty="0">
              <a:solidFill>
                <a:srgbClr val="005F86"/>
              </a:solidFill>
              <a:latin typeface="Open Sans Light" panose="020B0306030504020204" pitchFamily="34" charset="0"/>
              <a:cs typeface="Open Sans Light" panose="020B0306030504020204" pitchFamily="34" charset="0"/>
            </a:endParaRPr>
          </a:p>
        </p:txBody>
      </p:sp>
      <p:sp>
        <p:nvSpPr>
          <p:cNvPr id="7" name="Text Box 4"/>
          <p:cNvSpPr txBox="1">
            <a:spLocks noChangeArrowheads="1"/>
          </p:cNvSpPr>
          <p:nvPr/>
        </p:nvSpPr>
        <p:spPr bwMode="auto">
          <a:xfrm>
            <a:off x="381000" y="2005013"/>
            <a:ext cx="8382000" cy="4013406"/>
          </a:xfrm>
          <a:prstGeom prst="rect">
            <a:avLst/>
          </a:prstGeom>
          <a:noFill/>
          <a:ln w="9525">
            <a:noFill/>
            <a:miter lim="800000"/>
            <a:headEnd/>
            <a:tailEnd/>
          </a:ln>
          <a:effectLst/>
        </p:spPr>
        <p:txBody>
          <a:bodyPr wrap="square">
            <a:spAutoFit/>
          </a:bodyPr>
          <a:lstStyle/>
          <a:p>
            <a:pPr algn="l" rtl="0" eaLnBrk="1" hangingPunct="1">
              <a:defRPr/>
            </a:pP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Die </a:t>
            </a:r>
            <a:r>
              <a:rPr lang="de" sz="1960" b="0" i="0" u="none" baseline="0" dirty="0">
                <a:latin typeface="+mn-lt"/>
                <a:ea typeface="Open Sans Light" panose="020B0306030504020204" pitchFamily="34" charset="0"/>
                <a:cs typeface="Open Sans Light" panose="020B0306030504020204" pitchFamily="34" charset="0"/>
              </a:rPr>
              <a:t>„American Society for Laser Medicine and Surgery (ASLMS)“ </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ist der größte interdisziplinäre Berufsverband für die Entwicklung und Förderung von Lasern und Geräten für medizinverwandte Anwendungen.</a:t>
            </a:r>
          </a:p>
          <a:p>
            <a:pPr algn="l" rtl="0" eaLnBrk="1" hangingPunct="1">
              <a:defRPr/>
            </a:pPr>
            <a:endParaRPr lang="de" altLang="zh-TW" sz="1960" dirty="0">
              <a:latin typeface="Open Sans Light" panose="020B0306030504020204" pitchFamily="34" charset="0"/>
              <a:ea typeface="Open Sans Light" panose="020B0306030504020204" pitchFamily="34" charset="0"/>
              <a:cs typeface="Open Sans Light" panose="020B0306030504020204" pitchFamily="34" charset="0"/>
            </a:endParaRPr>
          </a:p>
          <a:p>
            <a:pPr algn="l" rtl="0" eaLnBrk="1" hangingPunct="1">
              <a:defRPr/>
            </a:pPr>
            <a:r>
              <a:rPr lang="de" sz="1960" cap="all" dirty="0">
                <a:solidFill>
                  <a:srgbClr val="005F86"/>
                </a:solidFill>
                <a:latin typeface="+mn-lt"/>
                <a:ea typeface="Open Sans Light" panose="020B0306030504020204" pitchFamily="34" charset="0"/>
                <a:cs typeface="Open Sans Light" panose="020B0306030504020204" pitchFamily="34" charset="0"/>
              </a:rPr>
              <a:t>Unsere Mission </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Unser Ziel ist es, in aller Welt die medizinische Versorgung der Patienten zu verbessern, indem wir sowohl die Lasertechnik als auch andere verwandte biomedizinische Anwendungen fördern.</a:t>
            </a:r>
          </a:p>
          <a:p>
            <a:pPr algn="l" rtl="0" eaLnBrk="1" hangingPunct="1">
              <a:defRPr/>
            </a:pPr>
            <a:endParaRPr lang="de" altLang="zh-TW" sz="1960"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r>
              <a:rPr lang="de" sz="1960" cap="all" dirty="0">
                <a:solidFill>
                  <a:srgbClr val="005F86"/>
                </a:solidFill>
                <a:latin typeface="+mn-lt"/>
                <a:ea typeface="Open Sans Light" panose="020B0306030504020204" pitchFamily="34" charset="0"/>
                <a:cs typeface="Open Sans Light" panose="020B0306030504020204" pitchFamily="34" charset="0"/>
              </a:rPr>
              <a:t>Unsere Vision </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Weltweit die bedeutendste Ressource hinsichtlich </a:t>
            </a:r>
            <a:r>
              <a:rPr lang="de" sz="1960" dirty="0">
                <a:latin typeface="Open Sans Light" panose="020B0306030504020204" pitchFamily="34" charset="0"/>
                <a:ea typeface="Open Sans Light" panose="020B0306030504020204" pitchFamily="34" charset="0"/>
                <a:cs typeface="Open Sans Light" panose="020B0306030504020204" pitchFamily="34" charset="0"/>
              </a:rPr>
              <a:t>Forschung, Weiterbildung und klinischer Kompetenz in der </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Biomedizintechnik sowie in</a:t>
            </a:r>
            <a:r>
              <a:rPr lang="de" sz="1960" b="0" i="0" u="none" dirty="0">
                <a:latin typeface="Open Sans Light" panose="020B0306030504020204" pitchFamily="34" charset="0"/>
                <a:ea typeface="Open Sans Light" panose="020B0306030504020204" pitchFamily="34" charset="0"/>
                <a:cs typeface="Open Sans Light" panose="020B0306030504020204" pitchFamily="34" charset="0"/>
              </a:rPr>
              <a:t> </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anderen </a:t>
            </a:r>
            <a:r>
              <a:rPr lang="de" sz="1960" dirty="0">
                <a:latin typeface="Open Sans Light" panose="020B0306030504020204" pitchFamily="34" charset="0"/>
                <a:ea typeface="Open Sans Light" panose="020B0306030504020204" pitchFamily="34" charset="0"/>
                <a:cs typeface="Open Sans Light" panose="020B0306030504020204" pitchFamily="34" charset="0"/>
              </a:rPr>
              <a:t>e</a:t>
            </a:r>
            <a:r>
              <a:rPr lang="de" sz="1960" b="0" i="0" u="none" baseline="0" dirty="0">
                <a:latin typeface="Open Sans Light" panose="020B0306030504020204" pitchFamily="34" charset="0"/>
                <a:ea typeface="Open Sans Light" panose="020B0306030504020204" pitchFamily="34" charset="0"/>
                <a:cs typeface="Open Sans Light" panose="020B0306030504020204" pitchFamily="34" charset="0"/>
              </a:rPr>
              <a:t>nergiebasierten Technologien zu sein.</a:t>
            </a:r>
            <a:endParaRPr lang="de" sz="196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31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p:cNvSpPr txBox="1">
            <a:spLocks noChangeArrowheads="1"/>
          </p:cNvSpPr>
          <p:nvPr/>
        </p:nvSpPr>
        <p:spPr bwMode="auto">
          <a:xfrm>
            <a:off x="2430463" y="617538"/>
            <a:ext cx="63337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50000"/>
              </a:spcBef>
              <a:buFontTx/>
              <a:buNone/>
            </a:pPr>
            <a:r>
              <a:rPr lang="de" sz="4000" b="0" i="0" u="none" baseline="0" dirty="0">
                <a:solidFill>
                  <a:srgbClr val="005F86"/>
                </a:solidFill>
                <a:latin typeface="Open Sans Light" panose="020B0306030504020204" pitchFamily="34" charset="0"/>
                <a:cs typeface="Open Sans Light" panose="020B0306030504020204" pitchFamily="34" charset="0"/>
              </a:rPr>
              <a:t>Vorteile für unsere Mitglieder</a:t>
            </a:r>
            <a:endParaRPr lang="de" altLang="en-US" sz="4000" dirty="0">
              <a:solidFill>
                <a:srgbClr val="005F86"/>
              </a:solidFill>
              <a:latin typeface="Open Sans Light" panose="020B0306030504020204" pitchFamily="34" charset="0"/>
              <a:cs typeface="Open Sans Light" panose="020B0306030504020204" pitchFamily="34" charset="0"/>
            </a:endParaRPr>
          </a:p>
        </p:txBody>
      </p:sp>
      <p:pic>
        <p:nvPicPr>
          <p:cNvPr id="1434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82206" y="2034938"/>
            <a:ext cx="8382000" cy="4061062"/>
          </a:xfrm>
          <a:prstGeom prst="rect">
            <a:avLst/>
          </a:prstGeom>
          <a:noFill/>
        </p:spPr>
        <p:txBody>
          <a:bodyPr numCol="2" spcCol="457200"/>
          <a:lstStyle/>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Fachübergreifendes Know-how</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Ein globales Kontaktnetz</a:t>
            </a:r>
            <a:endParaRPr lang="de" altLang="en-US"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Für Mitglieder Vergünstigung beim </a:t>
            </a: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Jahreskongress </a:t>
            </a:r>
            <a:r>
              <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und </a:t>
            </a: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bei Kursangeboten!</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Zugang zum „</a:t>
            </a:r>
            <a:r>
              <a:rPr lang="de" sz="1500" b="0" i="1"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Surgery and Medicine“ </a:t>
            </a:r>
            <a:r>
              <a:rPr lang="de" sz="150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Journal</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Vielfältige elektronische Kommunikationskanäle:</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Newsletter</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Website</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Soziale Netzwerke</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Ständiger Austausch mit Gleichgesinnten über LinkedIn-Gruppen</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Interessenförderung</a:t>
            </a:r>
            <a:r>
              <a:rPr lang="de" sz="1500" b="0" i="0" u="none"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de" altLang="en-US"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35000" lvl="1"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Jahreskongress</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Fortbildung</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Podcastreihen</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Regionale Lernprogramme</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Finanzielle Förderung von Studien und Reisen</a:t>
            </a:r>
          </a:p>
          <a:p>
            <a:pPr marL="627063" lvl="1" indent="-169863" algn="l" rtl="0" eaLnBrk="1" hangingPunct="1">
              <a:spcBef>
                <a:spcPct val="20000"/>
              </a:spcBef>
              <a:buClr>
                <a:srgbClr val="00B0F0"/>
              </a:buClr>
              <a:buFont typeface="Open Sans Light" panose="020B0306030504020204" pitchFamily="34" charset="0"/>
              <a:buChar char="»"/>
              <a:defRPr/>
            </a:pPr>
            <a:r>
              <a:rPr lang="de" sz="1500" kern="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Preceptorship Programm</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Verzeichnis von </a:t>
            </a:r>
            <a:r>
              <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Ärzten die Mitglieder der ASLMS </a:t>
            </a:r>
            <a:r>
              <a:rPr lang="de" sz="1500" b="0" i="0" u="none"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sind</a:t>
            </a:r>
            <a:endPar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Die </a:t>
            </a:r>
            <a:r>
              <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Möglichkeit </a:t>
            </a:r>
            <a:r>
              <a:rPr lang="de-DE" sz="1500" dirty="0">
                <a:latin typeface="Open Sans Light"/>
              </a:rPr>
              <a:t>den renommierten ASLMS Namen und das Logo bei Referenzen zu benutzen</a:t>
            </a:r>
            <a:endParaRPr lang="de" sz="1500" kern="0" dirty="0">
              <a:solidFill>
                <a:schemeClr val="tx1">
                  <a:lumMod val="85000"/>
                  <a:lumOff val="15000"/>
                </a:schemeClr>
              </a:solidFill>
              <a:latin typeface="Open Sans Light"/>
              <a:ea typeface="Open Sans Light" panose="020B0306030504020204" pitchFamily="34" charset="0"/>
              <a:cs typeface="Open Sans Light" panose="020B0306030504020204" pitchFamily="34" charset="0"/>
            </a:endParaRPr>
          </a:p>
          <a:p>
            <a:pPr marL="177800" indent="-177800" algn="l" rtl="0" eaLnBrk="1" hangingPunct="1">
              <a:spcBef>
                <a:spcPct val="20000"/>
              </a:spcBef>
              <a:buClr>
                <a:srgbClr val="00B0F0"/>
              </a:buClr>
              <a:buFont typeface="Open Sans Light" panose="020B0306030504020204" pitchFamily="34" charset="0"/>
              <a:buChar char="»"/>
              <a:defRPr/>
            </a:pPr>
            <a:r>
              <a:rPr lang="de" sz="1500" b="0" i="0" u="none" kern="0"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Kostenlose Mitgliedschaft für Studierende, Assistenzärzte und Forschende</a:t>
            </a:r>
            <a:endParaRPr lang="de" sz="15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ounded Rectangle 1"/>
          <p:cNvSpPr/>
          <p:nvPr/>
        </p:nvSpPr>
        <p:spPr>
          <a:xfrm>
            <a:off x="4267201" y="5698854"/>
            <a:ext cx="4497006" cy="3773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pPr>
            <a:endParaRPr lang="de"/>
          </a:p>
        </p:txBody>
      </p:sp>
      <p:sp>
        <p:nvSpPr>
          <p:cNvPr id="14345" name="TextBox 10"/>
          <p:cNvSpPr txBox="1">
            <a:spLocks noChangeArrowheads="1"/>
          </p:cNvSpPr>
          <p:nvPr/>
        </p:nvSpPr>
        <p:spPr bwMode="auto">
          <a:xfrm>
            <a:off x="4267200" y="5749053"/>
            <a:ext cx="4497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l" rtl="0" eaLnBrk="1" hangingPunct="1">
              <a:spcBef>
                <a:spcPct val="0"/>
              </a:spcBef>
              <a:buFontTx/>
              <a:buNone/>
            </a:pPr>
            <a:r>
              <a:rPr lang="de" sz="1200" b="0" i="0" u="none" cap="all" dirty="0">
                <a:solidFill>
                  <a:schemeClr val="bg1"/>
                </a:solidFill>
                <a:latin typeface="Arial" panose="020B0604020202020204" pitchFamily="34" charset="0"/>
              </a:rPr>
              <a:t>Besuchen Sie ASLMS.ORG und werden Sie Mitglied!</a:t>
            </a:r>
            <a:endParaRPr lang="de" altLang="en-US" sz="1200" cap="all" dirty="0">
              <a:solidFill>
                <a:schemeClr val="bg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457200" y="2057400"/>
            <a:ext cx="8229600" cy="3886200"/>
          </a:xfrm>
          <a:prstGeom prst="rect">
            <a:avLst/>
          </a:prstGeom>
          <a:noFill/>
        </p:spPr>
        <p:txBody>
          <a:bodyPr spcCol="457200"/>
          <a:lstStyle/>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Kostenlose Mitgliedschaft</a:t>
            </a:r>
            <a:endParaRPr lang="de"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algn="l" rtl="0" eaLnBrk="1" hangingPunct="1">
              <a:buClr>
                <a:srgbClr val="00B0F0"/>
              </a:buClr>
              <a:buFont typeface="Open Sans Light" panose="020B0306030504020204" pitchFamily="34" charset="0"/>
              <a:buChar char="»"/>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Eine Mitgliedschaft in der ASLMS ist kostenlos für Medizinstudenten, Assistenzärzte, Universtitätsstudenten und Hochschulabsolventen sowie Postdoktoranden in der Ausbildung.</a:t>
            </a:r>
            <a:endPar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l" rtl="0" eaLnBrk="1" hangingPunct="1">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Jahreskongress und Reisekostenzuschuss</a:t>
            </a:r>
          </a:p>
          <a:p>
            <a:pPr marL="168275" indent="-168275" eaLnBrk="1" hangingPunct="1">
              <a:buClr>
                <a:srgbClr val="00B0F0"/>
              </a:buClr>
              <a:buFont typeface="Open Sans Light" panose="020B0306030504020204" pitchFamily="34" charset="0"/>
              <a:buChar char="»"/>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Studierende, Assistenzärzte und Forscher </a:t>
            </a: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erhalten die </a:t>
            </a: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Voranmeldungsgebühren erstattet und einen Nachlass von 50 % auf Kurse vor dem Kongress.</a:t>
            </a:r>
          </a:p>
          <a:p>
            <a:pPr marL="168275" indent="-168275" algn="l" rtl="0" eaLnBrk="1" hangingPunct="1">
              <a:buClr>
                <a:srgbClr val="00B0F0"/>
              </a:buClr>
              <a:buFont typeface="Open Sans Light" panose="020B0306030504020204" pitchFamily="34" charset="0"/>
              <a:buChar char="»"/>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Es besteht jedes Jahr die Möglichkeit, sich auf einen Konferenzbeitrag sowie ein Forschungs- und Reisestipendium in Höhe von maximal 1.000 $ zu bewerben; die Anzahl der Plätze ist begrenzt.</a:t>
            </a:r>
            <a:b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Forschungsstipendien</a:t>
            </a:r>
          </a:p>
          <a:p>
            <a:pPr marL="168275" indent="-168275" eaLnBrk="1" hangingPunct="1">
              <a:buClr>
                <a:srgbClr val="00B0F0"/>
              </a:buClr>
              <a:buFont typeface="Open Sans Light" panose="020B0306030504020204" pitchFamily="34" charset="0"/>
              <a:buChar char="»"/>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Mit der Vergabe des Jahresstipendiums </a:t>
            </a:r>
            <a:r>
              <a:rPr lang="de" sz="14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für </a:t>
            </a: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Forschungsprojekte ist </a:t>
            </a: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die ASLMS bestrebt, die Entwicklung von medizinischen und chirurgischen Anwendungen beim Einsatz von Laser- und anderen energiebasierten Technologien zu fördern.</a:t>
            </a:r>
          </a:p>
          <a:p>
            <a:pPr marL="168275" indent="-168275" eaLnBrk="1" hangingPunct="1">
              <a:buClr>
                <a:srgbClr val="00B0F0"/>
              </a:buClr>
              <a:buFont typeface="Open Sans Light" panose="020B0306030504020204" pitchFamily="34" charset="0"/>
              <a:buChar char="»"/>
              <a:defRPr/>
            </a:pP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Pro Jahr können Stipendien in Höhe von jeweils maximal 5.000 $ </a:t>
            </a: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an bis zu vier Studenten vergeben </a:t>
            </a:r>
            <a:r>
              <a:rPr lang="de" sz="14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werden.</a:t>
            </a:r>
            <a:endParaRPr lang="de" sz="1400" b="1"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l" rtl="0" eaLnBrk="1" hangingPunct="1">
              <a:defRPr/>
            </a:pPr>
            <a:endParaRPr lang="de" sz="12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367" name="Text Box 4"/>
          <p:cNvSpPr txBox="1">
            <a:spLocks noChangeArrowheads="1"/>
          </p:cNvSpPr>
          <p:nvPr/>
        </p:nvSpPr>
        <p:spPr bwMode="auto">
          <a:xfrm>
            <a:off x="2646363" y="649455"/>
            <a:ext cx="625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0"/>
              </a:spcBef>
              <a:buFontTx/>
              <a:buNone/>
            </a:pPr>
            <a:r>
              <a:rPr lang="de" sz="3600" b="0" i="0" u="none" baseline="0" dirty="0">
                <a:solidFill>
                  <a:srgbClr val="005F86"/>
                </a:solidFill>
                <a:latin typeface="Open Sans Light" panose="020B0306030504020204" pitchFamily="34" charset="0"/>
                <a:cs typeface="Open Sans Light" panose="020B0306030504020204" pitchFamily="34" charset="0"/>
              </a:rPr>
              <a:t>Unterstützung beim Karrierestart</a:t>
            </a:r>
            <a:endParaRPr lang="de" altLang="en-US" sz="36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382588" y="2057400"/>
            <a:ext cx="8382000" cy="3733800"/>
          </a:xfrm>
          <a:prstGeom prst="rect">
            <a:avLst/>
          </a:prstGeom>
          <a:noFill/>
        </p:spPr>
        <p:txBody>
          <a:bodyPr spcCol="457200"/>
          <a:lstStyle/>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Fachzeitschrift </a:t>
            </a:r>
            <a:r>
              <a:rPr lang="de" sz="1600" i="1"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„Lasers in Surgery and Medicine“</a:t>
            </a:r>
          </a:p>
          <a:p>
            <a:pPr marL="168275" indent="-168275" eaLnBrk="1" hangingPunct="1">
              <a:buClr>
                <a:srgbClr val="00B0F0"/>
              </a:buClr>
              <a:buFont typeface="Open Sans Light" panose="020B0306030504020204" pitchFamily="34" charset="0"/>
              <a:buChar char="»"/>
              <a:defRPr/>
            </a:pP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Als Mitglied erhalten Sie das offizielle Fachblatt des Instituts - das </a:t>
            </a:r>
            <a:r>
              <a:rPr lang="de" sz="1400"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Surgery and Medicine </a:t>
            </a:r>
            <a:r>
              <a:rPr lang="de" sz="1400" i="1" cap="all" dirty="0">
                <a:solidFill>
                  <a:schemeClr val="tx1">
                    <a:lumMod val="85000"/>
                    <a:lumOff val="15000"/>
                  </a:schemeClr>
                </a:solidFill>
                <a:ea typeface="Open Sans Light" panose="020B0306030504020204" pitchFamily="34" charset="0"/>
                <a:cs typeface="Open Sans Light" panose="020B0306030504020204" pitchFamily="34" charset="0"/>
              </a:rPr>
              <a:t>“ </a:t>
            </a: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Journal - im kostenlosen Abonnement.</a:t>
            </a:r>
          </a:p>
          <a:p>
            <a:pPr algn="l" rtl="0" eaLnBrk="1" hangingPunct="1">
              <a:defRPr/>
            </a:pPr>
            <a:r>
              <a:rPr lang="de" sz="1400" b="0" i="0" u="none" baseline="0" dirty="0">
                <a:latin typeface="Open Sans Light" panose="020B0306030504020204" pitchFamily="34" charset="0"/>
                <a:ea typeface="Open Sans Light" panose="020B0306030504020204" pitchFamily="34" charset="0"/>
                <a:cs typeface="Open Sans Light" panose="020B0306030504020204" pitchFamily="34" charset="0"/>
              </a:rPr>
              <a:t> </a:t>
            </a:r>
          </a:p>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Lernprogramme</a:t>
            </a:r>
          </a:p>
          <a:p>
            <a:pPr marL="168275" indent="-168275" eaLnBrk="1" hangingPunct="1">
              <a:buClr>
                <a:srgbClr val="00B0F0"/>
              </a:buClr>
              <a:buFont typeface="Open Sans Light" panose="020B0306030504020204" pitchFamily="34" charset="0"/>
              <a:buChar char="»"/>
              <a:defRPr/>
            </a:pP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Mit Lernprogrammen für ihre Mitglieder unterstützt die ASLMS Berufseinsteiger mit der einzigartigen Möglichkeit, neue Techniken und Möglichkeiten im Umgang mit Lasern und vergleichbaren Technologien zu erlernen.</a:t>
            </a:r>
            <a:endParaRPr lang="de" altLang="zh-TW"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Studenten werden erfolgreich in die Anwendungspraxis eingeführt und erhalten die wertvolle Gelegenheit sich zu vernetzen.</a:t>
            </a:r>
            <a:br>
              <a:rPr lang="de" sz="1400" dirty="0"/>
            </a:br>
            <a:endParaRPr lang="de" sz="1400" dirty="0"/>
          </a:p>
          <a:p>
            <a:pPr eaLnBrk="1" hangingPunct="1">
              <a:spcAft>
                <a:spcPts val="600"/>
              </a:spcAft>
              <a:defRPr/>
            </a:pPr>
            <a:r>
              <a:rPr lang="de"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Studentenvertretung</a:t>
            </a:r>
          </a:p>
          <a:p>
            <a:pPr marL="168275" indent="-168275" eaLnBrk="1" hangingPunct="1">
              <a:buClr>
                <a:srgbClr val="00B0F0"/>
              </a:buClr>
              <a:buFont typeface="Open Sans Light" panose="020B0306030504020204" pitchFamily="34" charset="0"/>
              <a:buChar char="»"/>
              <a:defRPr/>
            </a:pPr>
            <a:r>
              <a:rPr lang="de"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Im Aufsichtsrat der ASLMS sind vier Plätze ohne Stimmrecht und Vergütung für Studentenvertreter vorgesehen, die dort Managementerfahrung und Führungspraxis sammeln können und von den amtierenden Aufsichtsräten beraten werden.</a:t>
            </a:r>
          </a:p>
          <a:p>
            <a:pPr algn="l" rtl="0" eaLnBrk="1" hangingPunct="1">
              <a:defRPr/>
            </a:pPr>
            <a:endParaRPr lang="de" sz="1200" kern="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Box 4"/>
          <p:cNvSpPr txBox="1">
            <a:spLocks noChangeArrowheads="1"/>
          </p:cNvSpPr>
          <p:nvPr/>
        </p:nvSpPr>
        <p:spPr bwMode="auto">
          <a:xfrm>
            <a:off x="2646363" y="649455"/>
            <a:ext cx="625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0"/>
              </a:spcBef>
              <a:buFontTx/>
              <a:buNone/>
            </a:pPr>
            <a:r>
              <a:rPr lang="de" sz="3600" b="0" i="0" u="none" baseline="0" dirty="0">
                <a:solidFill>
                  <a:srgbClr val="005F86"/>
                </a:solidFill>
                <a:latin typeface="Open Sans Light" panose="020B0306030504020204" pitchFamily="34" charset="0"/>
                <a:cs typeface="Open Sans Light" panose="020B0306030504020204" pitchFamily="34" charset="0"/>
              </a:rPr>
              <a:t>Unterstützung beim Karrierestart</a:t>
            </a:r>
            <a:endParaRPr lang="de" altLang="en-US" sz="36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3352800" y="960438"/>
            <a:ext cx="471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50000"/>
              </a:spcBef>
              <a:buFontTx/>
              <a:buNone/>
            </a:pPr>
            <a:r>
              <a:rPr lang="de" sz="4000" b="0" i="0" u="none" baseline="0" dirty="0">
                <a:solidFill>
                  <a:srgbClr val="005F86"/>
                </a:solidFill>
                <a:latin typeface="Open Sans Light" panose="020B0306030504020204" pitchFamily="34" charset="0"/>
                <a:cs typeface="Open Sans Light" panose="020B0306030504020204" pitchFamily="34" charset="0"/>
              </a:rPr>
              <a:t>Jahreskongress</a:t>
            </a:r>
            <a:endParaRPr lang="de" altLang="en-US" sz="4000" dirty="0">
              <a:solidFill>
                <a:srgbClr val="005F86"/>
              </a:solidFill>
              <a:latin typeface="Open Sans Light" panose="020B0306030504020204" pitchFamily="34" charset="0"/>
              <a:cs typeface="Open Sans Light" panose="020B0306030504020204" pitchFamily="34" charset="0"/>
            </a:endParaRPr>
          </a:p>
        </p:txBody>
      </p:sp>
      <p:sp>
        <p:nvSpPr>
          <p:cNvPr id="17414" name="Text Box 4"/>
          <p:cNvSpPr txBox="1">
            <a:spLocks noChangeArrowheads="1"/>
          </p:cNvSpPr>
          <p:nvPr/>
        </p:nvSpPr>
        <p:spPr bwMode="auto">
          <a:xfrm>
            <a:off x="1143000" y="2074863"/>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rtl="0" eaLnBrk="1" hangingPunct="1">
              <a:spcBef>
                <a:spcPct val="0"/>
              </a:spcBef>
              <a:buFontTx/>
              <a:buNone/>
            </a:pPr>
            <a:r>
              <a:rPr lang="de" sz="2400" b="0" i="0" u="none" baseline="0" dirty="0">
                <a:solidFill>
                  <a:schemeClr val="tx1">
                    <a:lumMod val="85000"/>
                    <a:lumOff val="15000"/>
                  </a:schemeClr>
                </a:solidFill>
                <a:latin typeface="Open Sans Light" panose="020B0306030504020204" pitchFamily="34" charset="0"/>
                <a:cs typeface="Open Sans Light" panose="020B0306030504020204" pitchFamily="34" charset="0"/>
              </a:rPr>
              <a:t>Bedeutende internationale Konferenzen im Bereich der medizinischen Laseranwendungen</a:t>
            </a:r>
            <a:endParaRPr lang="de" altLang="en-US" sz="2000" dirty="0">
              <a:solidFill>
                <a:schemeClr val="tx1">
                  <a:lumMod val="85000"/>
                  <a:lumOff val="15000"/>
                </a:schemeClr>
              </a:solidFill>
              <a:latin typeface="Open Sans Light" panose="020B0306030504020204" pitchFamily="34" charset="0"/>
              <a:cs typeface="Open Sans Light" panose="020B0306030504020204" pitchFamily="34" charset="0"/>
            </a:endParaRPr>
          </a:p>
        </p:txBody>
      </p:sp>
      <p:pic>
        <p:nvPicPr>
          <p:cNvPr id="1741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61362" y="3312260"/>
            <a:ext cx="2666617" cy="2777568"/>
          </a:xfrm>
          <a:prstGeom prst="rect">
            <a:avLst/>
          </a:prstGeom>
          <a:noFill/>
        </p:spPr>
        <p:txBody>
          <a:bodyPr numCol="1" spcCol="457200"/>
          <a:lstStyle/>
          <a:p>
            <a:pPr eaLnBrk="1" hangingPunct="1">
              <a:lnSpc>
                <a:spcPct val="120000"/>
              </a:lnSpc>
              <a:defRPr/>
            </a:pPr>
            <a:r>
              <a:rPr lang="de" sz="1400" b="0" i="0" u="none" baseline="0" dirty="0">
                <a:solidFill>
                  <a:srgbClr val="005F86"/>
                </a:solidFill>
                <a:latin typeface="+mj-lt"/>
                <a:ea typeface="Open Sans Light" panose="020B0306030504020204" pitchFamily="34" charset="0"/>
                <a:cs typeface="Open Sans Light" panose="020B0306030504020204" pitchFamily="34" charset="0"/>
              </a:rPr>
              <a:t>LERNEN</a:t>
            </a:r>
            <a:r>
              <a:rPr lang="de" sz="1200" b="0" i="0" u="none"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de" sz="12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Erfahren Sie alles über die besten und neuesten Techniken, Verfahren und Anwendungen für Laser und andere </a:t>
            </a:r>
            <a:r>
              <a:rPr lang="de" sz="12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lang="de" sz="12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nergiebasierte Technologien im medizinischen und chirurgischen Einsatz. Jährlich werden in hunderten klinischer Studien die jüngsten Geräteentwicklungen </a:t>
            </a:r>
            <a:r>
              <a:rPr lang="de" sz="12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und Geräte </a:t>
            </a:r>
            <a:r>
              <a:rPr lang="de" sz="1200" b="0" i="0" u="none" baseline="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untersucht.</a:t>
            </a:r>
            <a:endParaRPr lang="de" sz="12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3"/>
          <p:cNvSpPr txBox="1">
            <a:spLocks noChangeArrowheads="1"/>
          </p:cNvSpPr>
          <p:nvPr/>
        </p:nvSpPr>
        <p:spPr>
          <a:xfrm>
            <a:off x="3251663" y="3312260"/>
            <a:ext cx="2696853" cy="2777568"/>
          </a:xfrm>
          <a:prstGeom prst="rect">
            <a:avLst/>
          </a:prstGeom>
          <a:noFill/>
        </p:spPr>
        <p:txBody>
          <a:bodyPr numCol="1" spcCol="457200"/>
          <a:lstStyle/>
          <a:p>
            <a:pPr lvl="0" algn="l" rtl="0" eaLnBrk="1" hangingPunct="1">
              <a:lnSpc>
                <a:spcPct val="120000"/>
              </a:lnSpc>
              <a:defRPr/>
            </a:pPr>
            <a:r>
              <a:rPr lang="de" sz="1400" b="0" i="0" u="none" baseline="0" dirty="0">
                <a:solidFill>
                  <a:srgbClr val="005F86"/>
                </a:solidFill>
                <a:latin typeface="Open Sans Semibold"/>
                <a:ea typeface="Open Sans Light" panose="020B0306030504020204" pitchFamily="34" charset="0"/>
                <a:cs typeface="Open Sans Light" panose="020B0306030504020204" pitchFamily="34" charset="0"/>
              </a:rPr>
              <a:t>ERKUNDEN</a:t>
            </a:r>
            <a:r>
              <a:rPr lang="de" sz="1200" b="0" i="0" u="none" kern="0" baseline="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de" sz="12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Besuchen Sie die mehr als 100 Aussteller mit ihren neuesten Technologien und Anwendungen für eine verbesserte Patientenversorgung. Im Kongressprogramm wird genügend Zeit geboten, die Ausstellungshalle zu besuchen und innovative praktische Lösungen kennenzulernen.</a:t>
            </a:r>
          </a:p>
        </p:txBody>
      </p:sp>
      <p:sp>
        <p:nvSpPr>
          <p:cNvPr id="12" name="Rectangle 3"/>
          <p:cNvSpPr txBox="1">
            <a:spLocks noChangeArrowheads="1"/>
          </p:cNvSpPr>
          <p:nvPr/>
        </p:nvSpPr>
        <p:spPr>
          <a:xfrm>
            <a:off x="6172200" y="3312260"/>
            <a:ext cx="2514600" cy="2777568"/>
          </a:xfrm>
          <a:prstGeom prst="rect">
            <a:avLst/>
          </a:prstGeom>
          <a:noFill/>
        </p:spPr>
        <p:txBody>
          <a:bodyPr numCol="1" spcCol="457200"/>
          <a:lstStyle/>
          <a:p>
            <a:pPr lvl="0" eaLnBrk="1" hangingPunct="1">
              <a:lnSpc>
                <a:spcPct val="120000"/>
              </a:lnSpc>
              <a:defRPr/>
            </a:pPr>
            <a:r>
              <a:rPr lang="de" sz="1400" b="0" i="0" u="none" baseline="0" dirty="0">
                <a:solidFill>
                  <a:srgbClr val="005F86"/>
                </a:solidFill>
                <a:latin typeface="Open Sans Semibold"/>
                <a:ea typeface="Open Sans Light" panose="020B0306030504020204" pitchFamily="34" charset="0"/>
                <a:cs typeface="Open Sans Light" panose="020B0306030504020204" pitchFamily="34" charset="0"/>
              </a:rPr>
              <a:t>VERNETZEN</a:t>
            </a:r>
            <a:r>
              <a:rPr lang="de" sz="1200" b="0" i="0" u="none" kern="0" baseline="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lang="de" sz="12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Angesichts der vielen tausend energiebasierten und laserbasierten medizinischen Anwendungen müssen Sicherheits- und Pflegepersonal kommunizieren. Während oder zwischen den Veranstaltungen sowie bei den geselligen Abenden können Sie durch den Austausch mit Kollegen und Vordenkern Ihrer Karriere neuen Schwung verleihen.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cstate="print">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p:cNvPicPr>
            <a:picLocks noChangeAspect="1"/>
          </p:cNvPicPr>
          <p:nvPr/>
        </p:nvPicPr>
        <p:blipFill>
          <a:blip r:embed="rId4" cstate="print">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3624887" y="1107805"/>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altLang="en-US" sz="2400" i="1" kern="0" dirty="0">
                <a:latin typeface="Open Sans Light" panose="020B0306030504020204" pitchFamily="34" charset="0"/>
                <a:cs typeface="Open Sans Light" panose="020B0306030504020204" pitchFamily="34" charset="0"/>
              </a:rPr>
              <a:t>Merken Sie sich den Termin in Ihrem Kalender vor!</a:t>
            </a:r>
          </a:p>
        </p:txBody>
      </p:sp>
      <p:sp>
        <p:nvSpPr>
          <p:cNvPr id="14" name="Text Box 4"/>
          <p:cNvSpPr txBox="1">
            <a:spLocks noChangeArrowheads="1"/>
          </p:cNvSpPr>
          <p:nvPr/>
        </p:nvSpPr>
        <p:spPr bwMode="auto">
          <a:xfrm>
            <a:off x="2830175" y="525490"/>
            <a:ext cx="585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None/>
            </a:pPr>
            <a:r>
              <a:rPr lang="de" sz="4000" dirty="0">
                <a:solidFill>
                  <a:srgbClr val="005F86"/>
                </a:solidFill>
                <a:latin typeface="Open Sans Light" panose="020B0306030504020204" pitchFamily="34" charset="0"/>
                <a:cs typeface="Open Sans Light" panose="020B0306030504020204" pitchFamily="34" charset="0"/>
              </a:rPr>
              <a:t>Jahreskongress </a:t>
            </a:r>
            <a:r>
              <a:rPr lang="en-US" altLang="en-US" sz="4000" dirty="0">
                <a:solidFill>
                  <a:srgbClr val="005F86"/>
                </a:solidFill>
                <a:latin typeface="Open Sans Light" panose="020B0306030504020204" pitchFamily="34" charset="0"/>
                <a:cs typeface="Open Sans Light" panose="020B0306030504020204" pitchFamily="34" charset="0"/>
              </a:rPr>
              <a:t>2018</a:t>
            </a:r>
          </a:p>
        </p:txBody>
      </p:sp>
      <p:grpSp>
        <p:nvGrpSpPr>
          <p:cNvPr id="16" name="Group 15"/>
          <p:cNvGrpSpPr/>
          <p:nvPr/>
        </p:nvGrpSpPr>
        <p:grpSpPr>
          <a:xfrm>
            <a:off x="382587" y="2000963"/>
            <a:ext cx="4191000" cy="2411270"/>
            <a:chOff x="3917836" y="1769683"/>
            <a:chExt cx="4191000" cy="2411270"/>
          </a:xfrm>
        </p:grpSpPr>
        <p:sp>
          <p:nvSpPr>
            <p:cNvPr id="17" name="TextBox 16"/>
            <p:cNvSpPr txBox="1"/>
            <p:nvPr/>
          </p:nvSpPr>
          <p:spPr>
            <a:xfrm>
              <a:off x="3917836" y="1769683"/>
              <a:ext cx="4191000" cy="1177245"/>
            </a:xfrm>
            <a:prstGeom prst="rect">
              <a:avLst/>
            </a:prstGeom>
            <a:noFill/>
          </p:spPr>
          <p:txBody>
            <a:bodyPr wrap="square" rtlCol="0">
              <a:spAutoFit/>
            </a:bodyPr>
            <a:lstStyle/>
            <a:p>
              <a:pPr>
                <a:spcAft>
                  <a:spcPts val="300"/>
                </a:spcAft>
              </a:pPr>
              <a:r>
                <a:rPr lang="en-US" sz="48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ASLMS 2018</a:t>
              </a:r>
            </a:p>
            <a:p>
              <a:pPr lvl="0"/>
              <a:r>
                <a:rPr lang="en-US"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Hilton Anatole Dallas | Dallas, Texas</a:t>
              </a:r>
              <a:endParaRPr lang="en-US" sz="2000" dirty="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3917836" y="3149902"/>
              <a:ext cx="4191000" cy="1031051"/>
            </a:xfrm>
            <a:prstGeom prst="rect">
              <a:avLst/>
            </a:prstGeom>
            <a:noFill/>
          </p:spPr>
          <p:txBody>
            <a:bodyPr wrap="square" rtlCol="0">
              <a:spAutoFit/>
            </a:bodyPr>
            <a:lstStyle/>
            <a:p>
              <a:pPr>
                <a:spcAft>
                  <a:spcPts val="300"/>
                </a:spcAft>
              </a:pPr>
              <a:r>
                <a:rPr lang="en-US"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38th ASLMS Annual Conference on</a:t>
              </a:r>
            </a:p>
            <a:p>
              <a:pPr>
                <a:spcAft>
                  <a:spcPts val="300"/>
                </a:spcAft>
              </a:pP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Energy-Based Medicine &amp; Science</a:t>
              </a:r>
            </a:p>
            <a:p>
              <a:r>
                <a:rPr lang="en-US"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April 11-15, 2018</a:t>
              </a:r>
            </a:p>
          </p:txBody>
        </p:sp>
        <p:cxnSp>
          <p:nvCxnSpPr>
            <p:cNvPr id="19" name="Straight Connector 18"/>
            <p:cNvCxnSpPr>
              <a:cxnSpLocks/>
            </p:cNvCxnSpPr>
            <p:nvPr/>
          </p:nvCxnSpPr>
          <p:spPr>
            <a:xfrm>
              <a:off x="3962400" y="3032088"/>
              <a:ext cx="384004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4926" t="34" r="16693" b="843"/>
          <a:stretch/>
        </p:blipFill>
        <p:spPr>
          <a:xfrm>
            <a:off x="4878241" y="2166117"/>
            <a:ext cx="4012734" cy="3625083"/>
          </a:xfrm>
          <a:prstGeom prst="rect">
            <a:avLst/>
          </a:prstGeom>
        </p:spPr>
      </p:pic>
      <p:cxnSp>
        <p:nvCxnSpPr>
          <p:cNvPr id="21" name="Straight Connector 20"/>
          <p:cNvCxnSpPr>
            <a:cxnSpLocks/>
          </p:cNvCxnSpPr>
          <p:nvPr/>
        </p:nvCxnSpPr>
        <p:spPr>
          <a:xfrm>
            <a:off x="472338" y="4572000"/>
            <a:ext cx="4252062" cy="0"/>
          </a:xfrm>
          <a:prstGeom prst="line">
            <a:avLst/>
          </a:prstGeom>
          <a:ln w="19050">
            <a:solidFill>
              <a:srgbClr val="005F86"/>
            </a:solidFill>
          </a:ln>
        </p:spPr>
        <p:style>
          <a:lnRef idx="1">
            <a:schemeClr val="accent1"/>
          </a:lnRef>
          <a:fillRef idx="0">
            <a:schemeClr val="accent1"/>
          </a:fillRef>
          <a:effectRef idx="0">
            <a:schemeClr val="accent1"/>
          </a:effectRef>
          <a:fontRef idx="minor">
            <a:schemeClr val="tx1"/>
          </a:fontRef>
        </p:style>
      </p:cxnSp>
      <p:sp>
        <p:nvSpPr>
          <p:cNvPr id="22" name="Rectangle 3"/>
          <p:cNvSpPr txBox="1">
            <a:spLocks noChangeArrowheads="1"/>
          </p:cNvSpPr>
          <p:nvPr/>
        </p:nvSpPr>
        <p:spPr>
          <a:xfrm>
            <a:off x="382587" y="4762128"/>
            <a:ext cx="4451089" cy="1083990"/>
          </a:xfrm>
          <a:prstGeom prst="rect">
            <a:avLst/>
          </a:prstGeom>
          <a:noFill/>
        </p:spPr>
        <p:txBody>
          <a:bodyPr numCol="1" spcCol="457200"/>
          <a:lstStyle/>
          <a:p>
            <a:pPr lvl="0" eaLnBrk="1" fontAlgn="auto" hangingPunct="1">
              <a:lnSpc>
                <a:spcPct val="120000"/>
              </a:lnSpc>
              <a:spcBef>
                <a:spcPts val="0"/>
              </a:spcBef>
              <a:spcAft>
                <a:spcPts val="0"/>
              </a:spcAft>
              <a:defRPr/>
            </a:pPr>
            <a:r>
              <a:rPr lang="en-US" sz="1600" cap="all" dirty="0">
                <a:solidFill>
                  <a:prstClr val="black">
                    <a:lumMod val="85000"/>
                    <a:lumOff val="15000"/>
                  </a:prstClr>
                </a:solidFill>
                <a:latin typeface="Open Sans"/>
                <a:ea typeface="Open Sans Light" panose="020B0306030504020204" pitchFamily="34" charset="0"/>
                <a:cs typeface="Open Sans Light" panose="020B0306030504020204" pitchFamily="34" charset="0"/>
              </a:rPr>
              <a:t>Abstract Submission &amp; Deadlines</a:t>
            </a:r>
          </a:p>
          <a:p>
            <a:pPr lvl="0" eaLnBrk="1" fontAlgn="auto" hangingPunct="1">
              <a:lnSpc>
                <a:spcPct val="120000"/>
              </a:lnSpc>
              <a:spcBef>
                <a:spcPts val="0"/>
              </a:spcBef>
              <a:spcAft>
                <a:spcPts val="0"/>
              </a:spcAft>
              <a:buClr>
                <a:srgbClr val="66CCFF"/>
              </a:buClr>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Call for Abstracts | Aug. 1 – Nov. 5, 2017</a:t>
            </a:r>
          </a:p>
          <a:p>
            <a:pPr lvl="0" eaLnBrk="1" fontAlgn="auto" hangingPunct="1">
              <a:lnSpc>
                <a:spcPct val="120000"/>
              </a:lnSpc>
              <a:spcBef>
                <a:spcPts val="0"/>
              </a:spcBef>
              <a:spcAft>
                <a:spcPts val="0"/>
              </a:spcAft>
              <a:buClr>
                <a:srgbClr val="66CCFF"/>
              </a:buClr>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Travel Grant Applications | Nov. 5, 2017</a:t>
            </a:r>
          </a:p>
          <a:p>
            <a:pPr lvl="0" eaLnBrk="1" fontAlgn="auto" hangingPunct="1">
              <a:lnSpc>
                <a:spcPct val="120000"/>
              </a:lnSpc>
              <a:spcBef>
                <a:spcPts val="0"/>
              </a:spcBef>
              <a:spcAft>
                <a:spcPts val="0"/>
              </a:spcAft>
              <a:buClr>
                <a:srgbClr val="66CCFF"/>
              </a:buClr>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Electronic Posters (</a:t>
            </a:r>
            <a:r>
              <a:rPr lang="en-US" sz="1200" kern="0" dirty="0" err="1">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ePosters</a:t>
            </a: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Nov. 15, 2017 – Jan. 1, 2018</a:t>
            </a:r>
          </a:p>
          <a:p>
            <a:pPr lvl="0" eaLnBrk="1" fontAlgn="auto" hangingPunct="1">
              <a:lnSpc>
                <a:spcPct val="120000"/>
              </a:lnSpc>
              <a:spcBef>
                <a:spcPts val="0"/>
              </a:spcBef>
              <a:spcAft>
                <a:spcPts val="0"/>
              </a:spcAft>
              <a:buClr>
                <a:srgbClr val="66CCFF"/>
              </a:buClr>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Late Breaking Abstracts | Jan. 1 – Feb. </a:t>
            </a:r>
            <a:r>
              <a:rPr lang="en-US" sz="1200" kern="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4, 2018</a:t>
            </a:r>
            <a:endParaRPr lang="en-US" sz="1400" kern="0" dirty="0">
              <a:solidFill>
                <a:srgbClr val="F79646">
                  <a:lumMod val="75000"/>
                </a:srgbClr>
              </a:solidFill>
              <a:latin typeface="Open Sans Semibold"/>
              <a:ea typeface="Open Sans Light" panose="020B0306030504020204" pitchFamily="34" charset="0"/>
              <a:cs typeface="Open Sans Light" panose="020B03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4055A21D33E746944815C4ADF0F0BA" ma:contentTypeVersion="4" ma:contentTypeDescription="Create a new document." ma:contentTypeScope="" ma:versionID="38f77200057821381c2203574413c602">
  <xsd:schema xmlns:xsd="http://www.w3.org/2001/XMLSchema" xmlns:xs="http://www.w3.org/2001/XMLSchema" xmlns:p="http://schemas.microsoft.com/office/2006/metadata/properties" xmlns:ns2="96f986ea-3577-4b3b-b09c-a7097cc58e52" xmlns:ns3="866aa5a0-bcc5-4d13-bf88-9abb3c83ae5e" targetNamespace="http://schemas.microsoft.com/office/2006/metadata/properties" ma:root="true" ma:fieldsID="8cb4de2789c63ce015654620da06cd0e" ns2:_="" ns3:_="">
    <xsd:import namespace="96f986ea-3577-4b3b-b09c-a7097cc58e52"/>
    <xsd:import namespace="866aa5a0-bcc5-4d13-bf88-9abb3c83ae5e"/>
    <xsd:element name="properties">
      <xsd:complexType>
        <xsd:sequence>
          <xsd:element name="documentManagement">
            <xsd:complexType>
              <xsd:all>
                <xsd:element ref="ns2:MigrationSourceURL"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986ea-3577-4b3b-b09c-a7097cc58e52" elementFormDefault="qualified">
    <xsd:import namespace="http://schemas.microsoft.com/office/2006/documentManagement/types"/>
    <xsd:import namespace="http://schemas.microsoft.com/office/infopath/2007/PartnerControls"/>
    <xsd:element name="MigrationSourceURL" ma:index="8" nillable="true" ma:displayName="MigrationSourceURL" ma:internalName="MigrationSourceURL">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aa5a0-bcc5-4d13-bf88-9abb3c83ae5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SourceURL xmlns="96f986ea-3577-4b3b-b09c-a7097cc58e52">E:\ASLMS ShareFile BU\ASLMS DOCUMENTS\MEMBER RECRUITMENT POWERPOINT\Recruitment PowerPoint.pptx</MigrationSourceURL>
  </documentManagement>
</p:properties>
</file>

<file path=customXml/itemProps1.xml><?xml version="1.0" encoding="utf-8"?>
<ds:datastoreItem xmlns:ds="http://schemas.openxmlformats.org/officeDocument/2006/customXml" ds:itemID="{49469658-B239-4FCB-BE40-388A68821C75}">
  <ds:schemaRefs>
    <ds:schemaRef ds:uri="http://schemas.microsoft.com/sharepoint/v3/contenttype/forms"/>
  </ds:schemaRefs>
</ds:datastoreItem>
</file>

<file path=customXml/itemProps2.xml><?xml version="1.0" encoding="utf-8"?>
<ds:datastoreItem xmlns:ds="http://schemas.openxmlformats.org/officeDocument/2006/customXml" ds:itemID="{DCAEFE3F-AD25-4DB7-8BF9-199D26E4C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986ea-3577-4b3b-b09c-a7097cc58e52"/>
    <ds:schemaRef ds:uri="866aa5a0-bcc5-4d13-bf88-9abb3c83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EC7D75-DF29-41FF-9771-F914B7B6FDAE}">
  <ds:schemaRefs>
    <ds:schemaRef ds:uri="http://schemas.microsoft.com/office/2006/documentManagement/types"/>
    <ds:schemaRef ds:uri="http://purl.org/dc/elements/1.1/"/>
    <ds:schemaRef ds:uri="866aa5a0-bcc5-4d13-bf88-9abb3c83ae5e"/>
    <ds:schemaRef ds:uri="http://schemas.microsoft.com/office/infopath/2007/PartnerControls"/>
    <ds:schemaRef ds:uri="http://purl.org/dc/terms/"/>
    <ds:schemaRef ds:uri="http://schemas.microsoft.com/office/2006/metadata/properties"/>
    <ds:schemaRef ds:uri="http://schemas.openxmlformats.org/package/2006/metadata/core-properties"/>
    <ds:schemaRef ds:uri="96f986ea-3577-4b3b-b09c-a7097cc58e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TotalTime>
  <Words>458</Words>
  <Application>Microsoft Office PowerPoint</Application>
  <PresentationFormat>On-screen Show (4:3)</PresentationFormat>
  <Paragraphs>63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Open Sans Light</vt:lpstr>
      <vt:lpstr>Arial</vt:lpstr>
      <vt:lpstr>Open Sans Semibold</vt:lpstr>
      <vt:lpstr>Open Sans Extrabold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ASLMS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andrea@aslms.org</dc:creator>
  <cp:lastModifiedBy>Andrea Alstad</cp:lastModifiedBy>
  <cp:revision>341</cp:revision>
  <cp:lastPrinted>2016-07-11T14:05:48Z</cp:lastPrinted>
  <dcterms:created xsi:type="dcterms:W3CDTF">2008-11-04T17:58:37Z</dcterms:created>
  <dcterms:modified xsi:type="dcterms:W3CDTF">2017-08-17T16:43:29Z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0x010100C64055A21D33E746944815C4ADF0F0BA</vt:lpwstr>
  </property>
</Properties>
</file>