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4"/>
  </p:sldMasterIdLst>
  <p:handoutMasterIdLst>
    <p:handoutMasterId r:id="rId14"/>
  </p:handoutMasterIdLst>
  <p:sldIdLst>
    <p:sldId id="377" r:id="rId5"/>
    <p:sldId id="391" r:id="rId6"/>
    <p:sldId id="392" r:id="rId7"/>
    <p:sldId id="395" r:id="rId8"/>
    <p:sldId id="393" r:id="rId9"/>
    <p:sldId id="396" r:id="rId10"/>
    <p:sldId id="397" r:id="rId11"/>
    <p:sldId id="398" r:id="rId12"/>
    <p:sldId id="399" r:id="rId13"/>
  </p:sldIdLst>
  <p:sldSz cx="9144000" cy="6858000" type="screen4x3"/>
  <p:notesSz cx="6950075" cy="9236075"/>
  <p:embeddedFontLst>
    <p:embeddedFont>
      <p:font typeface="Open Sans Light" panose="020B0604020202020204" charset="0"/>
      <p:regular r:id="rId15"/>
      <p:italic r:id="rId16"/>
    </p:embeddedFont>
    <p:embeddedFont>
      <p:font typeface="Open Sans Semibold" panose="020B0604020202020204" charset="0"/>
      <p:bold r:id="rId17"/>
      <p:boldItalic r:id="rId18"/>
    </p:embeddedFont>
    <p:embeddedFont>
      <p:font typeface="Open Sans" panose="020B0604020202020204" charset="0"/>
      <p:regular r:id="rId19"/>
      <p:bold r:id="rId20"/>
      <p:italic r:id="rId21"/>
      <p:boldItalic r:id="rId22"/>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312C"/>
    <a:srgbClr val="005F86"/>
    <a:srgbClr val="5D8EA0"/>
    <a:srgbClr val="66CCFF"/>
    <a:srgbClr val="F35B2E"/>
    <a:srgbClr val="8AC7CE"/>
    <a:srgbClr val="0066FF"/>
    <a:srgbClr val="009999"/>
    <a:srgbClr val="F8F8F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444" autoAdjust="0"/>
    <p:restoredTop sz="95095" autoAdjust="0"/>
  </p:normalViewPr>
  <p:slideViewPr>
    <p:cSldViewPr showGuides="1">
      <p:cViewPr varScale="1">
        <p:scale>
          <a:sx n="55" d="100"/>
          <a:sy n="55" d="100"/>
        </p:scale>
        <p:origin x="78" y="318"/>
      </p:cViewPr>
      <p:guideLst>
        <p:guide orient="horz" pos="1200"/>
        <p:guide pos="2880"/>
      </p:guideLst>
    </p:cSldViewPr>
  </p:slideViewPr>
  <p:notesTextViewPr>
    <p:cViewPr>
      <p:scale>
        <a:sx n="100" d="100"/>
        <a:sy n="100" d="100"/>
      </p:scale>
      <p:origin x="0" y="0"/>
    </p:cViewPr>
  </p:notesTextViewPr>
  <p:sorterViewPr>
    <p:cViewPr>
      <p:scale>
        <a:sx n="100" d="100"/>
        <a:sy n="100" d="100"/>
      </p:scale>
      <p:origin x="0" y="-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9699" name="Rectangle 3"/>
          <p:cNvSpPr>
            <a:spLocks noGrp="1" noChangeArrowheads="1"/>
          </p:cNvSpPr>
          <p:nvPr>
            <p:ph type="dt" sz="quarter" idx="1"/>
          </p:nvPr>
        </p:nvSpPr>
        <p:spPr bwMode="auto">
          <a:xfrm>
            <a:off x="3936768"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9700" name="Rectangle 4"/>
          <p:cNvSpPr>
            <a:spLocks noGrp="1" noChangeArrowheads="1"/>
          </p:cNvSpPr>
          <p:nvPr>
            <p:ph type="ftr" sz="quarter" idx="2"/>
          </p:nvPr>
        </p:nvSpPr>
        <p:spPr bwMode="auto">
          <a:xfrm>
            <a:off x="0"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9701" name="Rectangle 5"/>
          <p:cNvSpPr>
            <a:spLocks noGrp="1" noChangeArrowheads="1"/>
          </p:cNvSpPr>
          <p:nvPr>
            <p:ph type="sldNum" sz="quarter" idx="3"/>
          </p:nvPr>
        </p:nvSpPr>
        <p:spPr bwMode="auto">
          <a:xfrm>
            <a:off x="3936768"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ADF17FA-DF2F-45D3-B8B4-CDA3EA8E975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ENERGY BASED TECHNOLOGY • SCIENCE • TECHNOLOGY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FECDDC-B75A-47C0-8FE4-21BE6E70743D}" type="slidenum">
              <a:rPr lang="en-US"/>
              <a:pPr>
                <a:defRPr/>
              </a:pPr>
              <a:t>‹#›</a:t>
            </a:fld>
            <a:endParaRPr lang="en-US"/>
          </a:p>
        </p:txBody>
      </p:sp>
    </p:spTree>
    <p:extLst>
      <p:ext uri="{BB962C8B-B14F-4D97-AF65-F5344CB8AC3E}">
        <p14:creationId xmlns:p14="http://schemas.microsoft.com/office/powerpoint/2010/main" val="18584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D36B87-E9C7-40B2-91EB-E0DA3CCE5D66}" type="slidenum">
              <a:rPr lang="en-US"/>
              <a:pPr>
                <a:defRPr/>
              </a:pPr>
              <a:t>‹#›</a:t>
            </a:fld>
            <a:endParaRPr lang="en-US"/>
          </a:p>
        </p:txBody>
      </p:sp>
    </p:spTree>
    <p:extLst>
      <p:ext uri="{BB962C8B-B14F-4D97-AF65-F5344CB8AC3E}">
        <p14:creationId xmlns:p14="http://schemas.microsoft.com/office/powerpoint/2010/main" val="35939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3EBF9-44CD-4BA7-8D4A-88DA042A9858}" type="slidenum">
              <a:rPr lang="en-US"/>
              <a:pPr>
                <a:defRPr/>
              </a:pPr>
              <a:t>‹#›</a:t>
            </a:fld>
            <a:endParaRPr lang="en-US"/>
          </a:p>
        </p:txBody>
      </p:sp>
    </p:spTree>
    <p:extLst>
      <p:ext uri="{BB962C8B-B14F-4D97-AF65-F5344CB8AC3E}">
        <p14:creationId xmlns:p14="http://schemas.microsoft.com/office/powerpoint/2010/main" val="1849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851CD2-7CC0-4817-8314-47776BBFD3A7}" type="slidenum">
              <a:rPr lang="en-US"/>
              <a:pPr>
                <a:defRPr/>
              </a:pPr>
              <a:t>‹#›</a:t>
            </a:fld>
            <a:endParaRPr lang="en-US"/>
          </a:p>
        </p:txBody>
      </p:sp>
    </p:spTree>
    <p:extLst>
      <p:ext uri="{BB962C8B-B14F-4D97-AF65-F5344CB8AC3E}">
        <p14:creationId xmlns:p14="http://schemas.microsoft.com/office/powerpoint/2010/main" val="317521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426C64-365B-4DDA-896A-4769A9D43951}" type="slidenum">
              <a:rPr lang="en-US"/>
              <a:pPr>
                <a:defRPr/>
              </a:pPr>
              <a:t>‹#›</a:t>
            </a:fld>
            <a:endParaRPr lang="en-US"/>
          </a:p>
        </p:txBody>
      </p:sp>
    </p:spTree>
    <p:extLst>
      <p:ext uri="{BB962C8B-B14F-4D97-AF65-F5344CB8AC3E}">
        <p14:creationId xmlns:p14="http://schemas.microsoft.com/office/powerpoint/2010/main" val="248010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28A3925-C0F8-4973-B084-77A85147ECA2}" type="slidenum">
              <a:rPr lang="en-US"/>
              <a:pPr>
                <a:defRPr/>
              </a:pPr>
              <a:t>‹#›</a:t>
            </a:fld>
            <a:endParaRPr lang="en-US"/>
          </a:p>
        </p:txBody>
      </p:sp>
    </p:spTree>
    <p:extLst>
      <p:ext uri="{BB962C8B-B14F-4D97-AF65-F5344CB8AC3E}">
        <p14:creationId xmlns:p14="http://schemas.microsoft.com/office/powerpoint/2010/main" val="105944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FDCB5AC-9750-4329-B116-A0518D249C46}" type="slidenum">
              <a:rPr lang="en-US"/>
              <a:pPr>
                <a:defRPr/>
              </a:pPr>
              <a:t>‹#›</a:t>
            </a:fld>
            <a:endParaRPr lang="en-US"/>
          </a:p>
        </p:txBody>
      </p:sp>
    </p:spTree>
    <p:extLst>
      <p:ext uri="{BB962C8B-B14F-4D97-AF65-F5344CB8AC3E}">
        <p14:creationId xmlns:p14="http://schemas.microsoft.com/office/powerpoint/2010/main" val="200992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3AE20D6-57E2-45FF-81A5-ADF6A9A57EF7}" type="slidenum">
              <a:rPr lang="en-US"/>
              <a:pPr>
                <a:defRPr/>
              </a:pPr>
              <a:t>‹#›</a:t>
            </a:fld>
            <a:endParaRPr lang="en-US"/>
          </a:p>
        </p:txBody>
      </p:sp>
    </p:spTree>
    <p:extLst>
      <p:ext uri="{BB962C8B-B14F-4D97-AF65-F5344CB8AC3E}">
        <p14:creationId xmlns:p14="http://schemas.microsoft.com/office/powerpoint/2010/main" val="3971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EA09C52-064C-4A10-9DE3-92239B5C43FB}" type="slidenum">
              <a:rPr lang="en-US"/>
              <a:pPr>
                <a:defRPr/>
              </a:pPr>
              <a:t>‹#›</a:t>
            </a:fld>
            <a:endParaRPr lang="en-US"/>
          </a:p>
        </p:txBody>
      </p:sp>
    </p:spTree>
    <p:extLst>
      <p:ext uri="{BB962C8B-B14F-4D97-AF65-F5344CB8AC3E}">
        <p14:creationId xmlns:p14="http://schemas.microsoft.com/office/powerpoint/2010/main" val="363221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5596F7D-BBCC-426A-8DF1-AF402E99A176}" type="slidenum">
              <a:rPr lang="en-US"/>
              <a:pPr>
                <a:defRPr/>
              </a:pPr>
              <a:t>‹#›</a:t>
            </a:fld>
            <a:endParaRPr lang="en-US"/>
          </a:p>
        </p:txBody>
      </p:sp>
    </p:spTree>
    <p:extLst>
      <p:ext uri="{BB962C8B-B14F-4D97-AF65-F5344CB8AC3E}">
        <p14:creationId xmlns:p14="http://schemas.microsoft.com/office/powerpoint/2010/main" val="286937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6140DFF-8694-4FF5-AD2F-F55FD024B6A8}" type="slidenum">
              <a:rPr lang="en-US"/>
              <a:pPr>
                <a:defRPr/>
              </a:pPr>
              <a:t>‹#›</a:t>
            </a:fld>
            <a:endParaRPr lang="en-US"/>
          </a:p>
        </p:txBody>
      </p:sp>
    </p:spTree>
    <p:extLst>
      <p:ext uri="{BB962C8B-B14F-4D97-AF65-F5344CB8AC3E}">
        <p14:creationId xmlns:p14="http://schemas.microsoft.com/office/powerpoint/2010/main" val="362135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en-US"/>
              <a:t>ENERGY BASED TECHNOLOGY • SCIENCE • TECHNOLOGY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defRPr>
            </a:lvl1pPr>
          </a:lstStyle>
          <a:p>
            <a:pPr>
              <a:defRPr/>
            </a:pPr>
            <a:fld id="{E2EC55B3-406D-4429-A574-CE595483D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Semibold" panose="020B0706030804020204" pitchFamily="34" charset="0"/>
        </a:defRPr>
      </a:lvl2pPr>
      <a:lvl3pPr algn="ctr" rtl="0" eaLnBrk="0" fontAlgn="base" hangingPunct="0">
        <a:spcBef>
          <a:spcPct val="0"/>
        </a:spcBef>
        <a:spcAft>
          <a:spcPct val="0"/>
        </a:spcAft>
        <a:defRPr sz="4400">
          <a:solidFill>
            <a:schemeClr val="tx1"/>
          </a:solidFill>
          <a:latin typeface="Open Sans Semibold" panose="020B0706030804020204" pitchFamily="34" charset="0"/>
        </a:defRPr>
      </a:lvl3pPr>
      <a:lvl4pPr algn="ctr" rtl="0" eaLnBrk="0" fontAlgn="base" hangingPunct="0">
        <a:spcBef>
          <a:spcPct val="0"/>
        </a:spcBef>
        <a:spcAft>
          <a:spcPct val="0"/>
        </a:spcAft>
        <a:defRPr sz="4400">
          <a:solidFill>
            <a:schemeClr val="tx1"/>
          </a:solidFill>
          <a:latin typeface="Open Sans Semibold" panose="020B0706030804020204" pitchFamily="34" charset="0"/>
        </a:defRPr>
      </a:lvl4pPr>
      <a:lvl5pPr algn="ctr" rtl="0" eaLnBrk="0" fontAlgn="base" hangingPunct="0">
        <a:spcBef>
          <a:spcPct val="0"/>
        </a:spcBef>
        <a:spcAft>
          <a:spcPct val="0"/>
        </a:spcAft>
        <a:defRPr sz="4400">
          <a:solidFill>
            <a:schemeClr val="tx1"/>
          </a:solidFill>
          <a:latin typeface="Open Sans Semibold" panose="020B0706030804020204" pitchFamily="34" charset="0"/>
        </a:defRPr>
      </a:lvl5pPr>
      <a:lvl6pPr marL="457200" algn="ctr" rtl="0" fontAlgn="base">
        <a:spcBef>
          <a:spcPct val="0"/>
        </a:spcBef>
        <a:spcAft>
          <a:spcPct val="0"/>
        </a:spcAft>
        <a:defRPr sz="4400">
          <a:solidFill>
            <a:schemeClr val="tx1"/>
          </a:solidFill>
          <a:latin typeface="Open Sans Semibold" panose="020B0706030804020204" pitchFamily="34" charset="0"/>
        </a:defRPr>
      </a:lvl6pPr>
      <a:lvl7pPr marL="914400" algn="ctr" rtl="0" fontAlgn="base">
        <a:spcBef>
          <a:spcPct val="0"/>
        </a:spcBef>
        <a:spcAft>
          <a:spcPct val="0"/>
        </a:spcAft>
        <a:defRPr sz="4400">
          <a:solidFill>
            <a:schemeClr val="tx1"/>
          </a:solidFill>
          <a:latin typeface="Open Sans Semibold" panose="020B0706030804020204" pitchFamily="34" charset="0"/>
        </a:defRPr>
      </a:lvl7pPr>
      <a:lvl8pPr marL="1371600" algn="ctr" rtl="0" fontAlgn="base">
        <a:spcBef>
          <a:spcPct val="0"/>
        </a:spcBef>
        <a:spcAft>
          <a:spcPct val="0"/>
        </a:spcAft>
        <a:defRPr sz="4400">
          <a:solidFill>
            <a:schemeClr val="tx1"/>
          </a:solidFill>
          <a:latin typeface="Open Sans Semibold" panose="020B0706030804020204" pitchFamily="34" charset="0"/>
        </a:defRPr>
      </a:lvl8pPr>
      <a:lvl9pPr marL="1828800" algn="ctr" rtl="0" fontAlgn="base">
        <a:spcBef>
          <a:spcPct val="0"/>
        </a:spcBef>
        <a:spcAft>
          <a:spcPct val="0"/>
        </a:spcAft>
        <a:defRPr sz="4400">
          <a:solidFill>
            <a:schemeClr val="tx1"/>
          </a:solidFill>
          <a:latin typeface="Open Sans Semibold" panose="020B0706030804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4"/>
          <p:cNvSpPr txBox="1">
            <a:spLocks noChangeArrowheads="1"/>
          </p:cNvSpPr>
          <p:nvPr/>
        </p:nvSpPr>
        <p:spPr bwMode="auto">
          <a:xfrm>
            <a:off x="3581400" y="960438"/>
            <a:ext cx="394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ja-JP" altLang="en-US" sz="4000" dirty="0">
                <a:solidFill>
                  <a:srgbClr val="005F86"/>
                </a:solidFill>
                <a:latin typeface="Open Sans Light" panose="020B0306030504020204" pitchFamily="34" charset="0"/>
                <a:cs typeface="Open Sans Light" panose="020B0306030504020204" pitchFamily="34" charset="0"/>
              </a:rPr>
              <a:t>关于 </a:t>
            </a:r>
            <a:r>
              <a:rPr lang="en-US" altLang="en-US" sz="4000" dirty="0">
                <a:solidFill>
                  <a:srgbClr val="005F86"/>
                </a:solidFill>
                <a:latin typeface="Open Sans Light" panose="020B0306030504020204" pitchFamily="34" charset="0"/>
                <a:cs typeface="Open Sans Light" panose="020B0306030504020204" pitchFamily="34" charset="0"/>
              </a:rPr>
              <a:t>ASLMS</a:t>
            </a:r>
          </a:p>
        </p:txBody>
      </p:sp>
      <p:sp>
        <p:nvSpPr>
          <p:cNvPr id="7" name="Text Box 4"/>
          <p:cNvSpPr txBox="1">
            <a:spLocks noChangeArrowheads="1"/>
          </p:cNvSpPr>
          <p:nvPr/>
        </p:nvSpPr>
        <p:spPr bwMode="auto">
          <a:xfrm>
            <a:off x="381000" y="2005013"/>
            <a:ext cx="8305800" cy="2554545"/>
          </a:xfrm>
          <a:prstGeom prst="rect">
            <a:avLst/>
          </a:prstGeom>
          <a:noFill/>
          <a:ln w="9525">
            <a:noFill/>
            <a:miter lim="800000"/>
            <a:headEnd/>
            <a:tailEnd/>
          </a:ln>
          <a:effectLst/>
        </p:spPr>
        <p:txBody>
          <a:bodyPr>
            <a:spAutoFit/>
          </a:bodyPr>
          <a:lstStyle/>
          <a:p>
            <a:pPr eaLnBrk="1" hangingPunct="1">
              <a:defRPr/>
            </a:pPr>
            <a:r>
              <a:rPr lang="zh-CN" altLang="en-US"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美国激光医学及外科学会 </a:t>
            </a:r>
            <a:r>
              <a:rPr lang="en-US" altLang="zh-CN"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(ASLMS) </a:t>
            </a:r>
            <a:r>
              <a:rPr lang="zh-CN" altLang="en-US"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是一所致力发展激光及相关技术于医疗应用上的最大型多学科专业组织。</a:t>
            </a:r>
            <a:endParaRPr lang="en-US" altLang="zh-CN"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defRPr/>
            </a:pP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defRPr/>
            </a:pPr>
            <a:r>
              <a:rPr lang="ja-JP" altLang="en-US" sz="2000" cap="all" dirty="0">
                <a:solidFill>
                  <a:srgbClr val="005F86"/>
                </a:solidFill>
                <a:latin typeface="+mn-lt"/>
                <a:ea typeface="Open Sans Light" panose="020B0306030504020204" pitchFamily="34" charset="0"/>
                <a:cs typeface="Open Sans Light" panose="020B0306030504020204" pitchFamily="34" charset="0"/>
              </a:rPr>
              <a:t>我们的使命</a:t>
            </a:r>
            <a:r>
              <a:rPr lang="zh-CN" altLang="en-US"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──透过在全球推动超卓生物医学激光及其他相关技术应用，为患者提供优质护理</a:t>
            </a:r>
            <a:endParaRPr lang="en-US" sz="2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defRP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 </a:t>
            </a:r>
          </a:p>
          <a:p>
            <a:pPr eaLnBrk="1" hangingPunct="1">
              <a:defRPr/>
            </a:pPr>
            <a:r>
              <a:rPr lang="ja-JP" altLang="en-US" sz="2000" cap="all" dirty="0">
                <a:solidFill>
                  <a:srgbClr val="005F86"/>
                </a:solidFill>
                <a:latin typeface="+mn-lt"/>
                <a:ea typeface="Open Sans Light" panose="020B0306030504020204" pitchFamily="34" charset="0"/>
                <a:cs typeface="Open Sans Light" panose="020B0306030504020204" pitchFamily="34" charset="0"/>
              </a:rPr>
              <a:t>我们的愿景</a:t>
            </a:r>
            <a:r>
              <a:rPr lang="zh-CN" altLang="en-US" dirty="0"/>
              <a:t>──成为全球首屈一指的生物医学激光及其他关于能源技术、研究、教育与临床知识的资源提供者。</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31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4"/>
          <p:cNvSpPr txBox="1">
            <a:spLocks noChangeArrowheads="1"/>
          </p:cNvSpPr>
          <p:nvPr/>
        </p:nvSpPr>
        <p:spPr bwMode="auto">
          <a:xfrm>
            <a:off x="2657475" y="960438"/>
            <a:ext cx="5953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ja-JP" altLang="en-US" sz="4000" dirty="0">
                <a:solidFill>
                  <a:srgbClr val="005F86"/>
                </a:solidFill>
                <a:latin typeface="Open Sans Light" panose="020B0306030504020204" pitchFamily="34" charset="0"/>
                <a:cs typeface="Open Sans Light" panose="020B0306030504020204" pitchFamily="34" charset="0"/>
              </a:rPr>
              <a:t>会员福利</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pic>
        <p:nvPicPr>
          <p:cNvPr id="1434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382206" y="1923428"/>
            <a:ext cx="8382000" cy="3908662"/>
          </a:xfrm>
          <a:prstGeom prst="rect">
            <a:avLst/>
          </a:prstGeom>
          <a:noFill/>
        </p:spPr>
        <p:txBody>
          <a:bodyPr numCol="2" spcCol="457200"/>
          <a:lstStyle/>
          <a:p>
            <a:pPr marL="177800" indent="-177800" eaLnBrk="1" hangingPunct="1">
              <a:spcBef>
                <a:spcPct val="20000"/>
              </a:spcBef>
              <a:buClr>
                <a:srgbClr val="00B0F0"/>
              </a:buClr>
              <a:buFont typeface="Open Sans Light" panose="020B0306030504020204" pitchFamily="34" charset="0"/>
              <a:buChar char="»"/>
              <a:defRPr/>
            </a:pP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多学科的知识体系</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全球网络</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专业发展资源</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年会</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激光美学课程</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播客系列</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在线学习</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导师计划</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就业中心</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会员优惠 </a:t>
            </a:r>
            <a:r>
              <a:rPr lang="en-US" altLang="zh-CN"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年会及课程费用！</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免费订阅 </a:t>
            </a:r>
            <a:r>
              <a:rPr lang="en-US" altLang="ja-JP"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激光应用于外科及医疗期刊</a:t>
            </a:r>
            <a:r>
              <a:rPr lang="en-US" sz="1600" i="1"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Lasers in Surgery and Medicine</a:t>
            </a:r>
            <a:r>
              <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Journal</a:t>
            </a:r>
          </a:p>
          <a:p>
            <a:pPr eaLnBrk="1" hangingPunct="1">
              <a:spcBef>
                <a:spcPct val="20000"/>
              </a:spcBef>
              <a:buClr>
                <a:srgbClr val="00B0F0"/>
              </a:buClr>
              <a:defRPr/>
            </a:pP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电子通讯</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电子快讯</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网站</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社交媒体更新</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627063" lvl="1" indent="-169863" eaLnBrk="1" hangingPunct="1">
              <a:spcBef>
                <a:spcPct val="20000"/>
              </a:spcBef>
              <a:buClr>
                <a:srgbClr val="00B0F0"/>
              </a:buClr>
              <a:buFont typeface="Open Sans Light" panose="020B0306030504020204" pitchFamily="34" charset="0"/>
              <a:buChar char="»"/>
              <a:defRPr/>
            </a:pPr>
            <a:r>
              <a:rPr lang="ja-JP"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面书讨论组</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研究与旅游资助</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医生位置服务</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能够在您的证书上展示</a:t>
            </a:r>
            <a:r>
              <a:rPr lang="en-US" altLang="zh-CN"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ASLMS</a:t>
            </a: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名称与商标</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7800" indent="-177800" eaLnBrk="1" hangingPunct="1">
              <a:spcBef>
                <a:spcPct val="20000"/>
              </a:spcBef>
              <a:buClr>
                <a:srgbClr val="00B0F0"/>
              </a:buClr>
              <a:buFont typeface="Open Sans Light" panose="020B0306030504020204" pitchFamily="34" charset="0"/>
              <a:buChar char="»"/>
              <a:defRPr/>
            </a:pPr>
            <a:r>
              <a:rPr lang="zh-CN" alt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学生、住院培训医生、与研究员免费会员资格</a:t>
            </a:r>
            <a:endParaRPr lang="en-US" sz="16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ounded Rectangle 1"/>
          <p:cNvSpPr/>
          <p:nvPr/>
        </p:nvSpPr>
        <p:spPr>
          <a:xfrm>
            <a:off x="5000625" y="5430838"/>
            <a:ext cx="3228975" cy="4365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45" name="TextBox 10"/>
          <p:cNvSpPr txBox="1">
            <a:spLocks noChangeArrowheads="1"/>
          </p:cNvSpPr>
          <p:nvPr/>
        </p:nvSpPr>
        <p:spPr bwMode="auto">
          <a:xfrm>
            <a:off x="4999038" y="5495925"/>
            <a:ext cx="3230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0"/>
              </a:spcBef>
              <a:buFontTx/>
              <a:buNone/>
            </a:pPr>
            <a:r>
              <a:rPr lang="zh-CN" altLang="en-US" sz="1400" dirty="0">
                <a:solidFill>
                  <a:schemeClr val="bg1"/>
                </a:solidFill>
                <a:latin typeface="Arial" panose="020B0604020202020204" pitchFamily="34" charset="0"/>
              </a:rPr>
              <a:t>浏览</a:t>
            </a:r>
            <a:r>
              <a:rPr lang="en-US" altLang="zh-CN" sz="1400" dirty="0">
                <a:solidFill>
                  <a:schemeClr val="bg1"/>
                </a:solidFill>
                <a:latin typeface="Arial" panose="020B0604020202020204" pitchFamily="34" charset="0"/>
              </a:rPr>
              <a:t>ASLMS.ORG</a:t>
            </a:r>
            <a:r>
              <a:rPr lang="zh-CN" altLang="en-US" sz="1400" dirty="0">
                <a:solidFill>
                  <a:schemeClr val="bg1"/>
                </a:solidFill>
                <a:latin typeface="Arial" panose="020B0604020202020204" pitchFamily="34" charset="0"/>
              </a:rPr>
              <a:t>，即日加入！</a:t>
            </a:r>
            <a:endParaRPr lang="en-US" altLang="en-US" sz="1400" dirty="0">
              <a:solidFill>
                <a:schemeClr val="bg1"/>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a:xfrm>
            <a:off x="381000" y="1912436"/>
            <a:ext cx="8382000" cy="4138613"/>
          </a:xfrm>
          <a:prstGeom prst="rect">
            <a:avLst/>
          </a:prstGeom>
          <a:noFill/>
        </p:spPr>
        <p:txBody>
          <a:bodyPr spcCol="457200"/>
          <a:lstStyle/>
          <a:p>
            <a:pPr eaLnBrk="1" hangingPunct="1">
              <a:spcAft>
                <a:spcPts val="600"/>
              </a:spcAft>
              <a:defRPr/>
            </a:pPr>
            <a:r>
              <a:rPr lang="ja-JP"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免费会籍</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ASLMS</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给医科生、住院培训医生、本科生与研究生、研究员及博士研究员提供免费会籍</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defRPr/>
            </a:pPr>
            <a:r>
              <a:rPr lang="zh-CN"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年会与旅游资助</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提供免除年会注册费及五折参加会前课程优惠予学生、住院培训医生及研究员</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每年上限</a:t>
            </a: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$1,000</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旅游资助</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defRPr/>
            </a:pPr>
            <a:r>
              <a:rPr lang="ja-JP"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研究资助</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r>
              <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ASLMS </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研究年奖，给予激光及其他能源科技应用于医疗及外科，有助促进发展的项目</a:t>
            </a:r>
            <a:r>
              <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68275" indent="-168275" eaLnBrk="1" hangingPunct="1">
              <a:spcAft>
                <a:spcPts val="900"/>
              </a:spcAft>
              <a:buClr>
                <a:srgbClr val="00B0F0"/>
              </a:buClr>
              <a:buFont typeface="Open Sans Light" panose="020B0306030504020204" pitchFamily="34" charset="0"/>
              <a:buChar char="»"/>
              <a:defRPr/>
            </a:pP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年度</a:t>
            </a: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$5,000</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学生资助名额</a:t>
            </a: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最多</a:t>
            </a: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4</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位</a:t>
            </a: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buClr>
                <a:srgbClr val="00B0F0"/>
              </a:buClr>
              <a:defRPr/>
            </a:pPr>
            <a:r>
              <a:rPr lang="ja-JP"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面书讨论组</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ASLMS</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会员独家专享──「临床讨论与优先就业网络群组」论坛提供联系桥梁，以及案例探讨、程序、设备</a:t>
            </a: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设置与日常实践的建议</a:t>
            </a:r>
            <a:endParaRPr lang="en-US" sz="14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endParaRPr lang="en-US" sz="1400" b="1" i="1" dirty="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defRPr/>
            </a:pPr>
            <a:endParaRPr lang="en-US" sz="1200" kern="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367" name="Text Box 4"/>
          <p:cNvSpPr txBox="1">
            <a:spLocks noChangeArrowheads="1"/>
          </p:cNvSpPr>
          <p:nvPr/>
        </p:nvSpPr>
        <p:spPr bwMode="auto">
          <a:xfrm>
            <a:off x="2646363" y="960438"/>
            <a:ext cx="625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0"/>
              </a:spcBef>
              <a:buFontTx/>
              <a:buNone/>
            </a:pPr>
            <a:r>
              <a:rPr lang="zh-CN" altLang="en-US" sz="4000" dirty="0">
                <a:solidFill>
                  <a:srgbClr val="005F86"/>
                </a:solidFill>
                <a:latin typeface="Open Sans Light" panose="020B0306030504020204" pitchFamily="34" charset="0"/>
                <a:cs typeface="Open Sans Light" panose="020B0306030504020204" pitchFamily="34" charset="0"/>
              </a:rPr>
              <a:t>优先就业机会</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a:xfrm>
            <a:off x="381000" y="1905002"/>
            <a:ext cx="8458200" cy="4291011"/>
          </a:xfrm>
          <a:prstGeom prst="rect">
            <a:avLst/>
          </a:prstGeom>
          <a:noFill/>
        </p:spPr>
        <p:txBody>
          <a:bodyPr spcCol="457200"/>
          <a:lstStyle/>
          <a:p>
            <a:pPr eaLnBrk="1" hangingPunct="1">
              <a:spcAft>
                <a:spcPts val="600"/>
              </a:spcAft>
              <a:defRPr/>
            </a:pPr>
            <a:r>
              <a:rPr lang="en-US" sz="1600" i="1"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Lasers in Surgery and Medicine </a:t>
            </a:r>
            <a:r>
              <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Journal</a:t>
            </a:r>
            <a:r>
              <a:rPr lang="ja-JP"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激光应用于外科及医疗期刊</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ja-JP"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会员可免费订阅科学与临床期刊</a:t>
            </a:r>
            <a:r>
              <a:rPr lang="en-US" altLang="ja-JP"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300" i="1"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Lasers in Surgery and Medicine</a:t>
            </a:r>
            <a:r>
              <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  </a:t>
            </a:r>
            <a:r>
              <a:rPr lang="ja-JP"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学会官方刊物</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defRPr/>
            </a:pPr>
            <a:r>
              <a:rPr lang="ja-JP"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导师计划</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ASLMS </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导师计划为成员提供难得机会，让他们于就职生涯初期，能观摩成功实践的要诀、开创具价值的工作网络，以及学习激光及其他能源技术的新技术及观点</a:t>
            </a:r>
            <a:endParaRPr lang="en-US" sz="1300" cap="all"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defRPr/>
            </a:pPr>
            <a:r>
              <a:rPr lang="zh-CN"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学生董事会职位</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spcAft>
                <a:spcPts val="900"/>
              </a:spcAft>
              <a:buClr>
                <a:srgbClr val="00B0F0"/>
              </a:buClr>
              <a:buFont typeface="Open Sans Light" panose="020B0306030504020204" pitchFamily="34" charset="0"/>
              <a:buChar char="»"/>
              <a:defRPr/>
            </a:pPr>
            <a:r>
              <a:rPr lang="en-US" altLang="zh-CN"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ASLMS </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董事会为四名学生董事会代表提供实用的非牟利、无投票权的董事会领导经验及机会，让他们在成功领导者的指导下学习</a:t>
            </a:r>
            <a:endParaRPr 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spcAft>
                <a:spcPts val="600"/>
              </a:spcAft>
              <a:buClr>
                <a:srgbClr val="00B0F0"/>
              </a:buClr>
              <a:defRPr/>
            </a:pPr>
            <a:r>
              <a:rPr lang="ja-JP"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就业中心</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68275" indent="-168275" eaLnBrk="1" hangingPunct="1">
              <a:buClr>
                <a:srgbClr val="00B0F0"/>
              </a:buClr>
              <a:buFont typeface="Open Sans Light" panose="020B0306030504020204" pitchFamily="34" charset="0"/>
              <a:buChar char="»"/>
              <a:defRPr/>
            </a:pP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建立与推进求职者的职业生涯，并为激光及能源医药行业提供优质新血</a:t>
            </a:r>
            <a:endParaRPr lang="en-US" sz="1300" kern="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391" name="Text Box 4"/>
          <p:cNvSpPr txBox="1">
            <a:spLocks noChangeArrowheads="1"/>
          </p:cNvSpPr>
          <p:nvPr/>
        </p:nvSpPr>
        <p:spPr bwMode="auto">
          <a:xfrm>
            <a:off x="2646363" y="960438"/>
            <a:ext cx="625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0"/>
              </a:spcBef>
              <a:buFontTx/>
              <a:buNone/>
            </a:pPr>
            <a:r>
              <a:rPr lang="zh-CN" altLang="en-US" sz="4000" dirty="0">
                <a:solidFill>
                  <a:srgbClr val="005F86"/>
                </a:solidFill>
                <a:latin typeface="Open Sans Light" panose="020B0306030504020204" pitchFamily="34" charset="0"/>
                <a:cs typeface="Open Sans Light" panose="020B0306030504020204" pitchFamily="34" charset="0"/>
              </a:rPr>
              <a:t>优先就业机会</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4"/>
          <p:cNvSpPr txBox="1">
            <a:spLocks noChangeArrowheads="1"/>
          </p:cNvSpPr>
          <p:nvPr/>
        </p:nvSpPr>
        <p:spPr bwMode="auto">
          <a:xfrm>
            <a:off x="3352800" y="960438"/>
            <a:ext cx="471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ja-JP" altLang="en-US" sz="4000" dirty="0">
                <a:solidFill>
                  <a:srgbClr val="005F86"/>
                </a:solidFill>
                <a:latin typeface="Open Sans Light" panose="020B0306030504020204" pitchFamily="34" charset="0"/>
                <a:cs typeface="Open Sans Light" panose="020B0306030504020204" pitchFamily="34" charset="0"/>
              </a:rPr>
              <a:t>年会</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sp>
        <p:nvSpPr>
          <p:cNvPr id="17414" name="Text Box 4"/>
          <p:cNvSpPr txBox="1">
            <a:spLocks noChangeArrowheads="1"/>
          </p:cNvSpPr>
          <p:nvPr/>
        </p:nvSpPr>
        <p:spPr bwMode="auto">
          <a:xfrm>
            <a:off x="1143000" y="1918749"/>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0"/>
              </a:spcBef>
              <a:buFontTx/>
              <a:buNone/>
            </a:pPr>
            <a:r>
              <a:rPr lang="zh-CN" altLang="en-US" sz="2400" dirty="0">
                <a:solidFill>
                  <a:schemeClr val="tx1">
                    <a:lumMod val="85000"/>
                    <a:lumOff val="15000"/>
                  </a:schemeClr>
                </a:solidFill>
                <a:latin typeface="Open Sans Light" panose="020B0306030504020204" pitchFamily="34" charset="0"/>
                <a:cs typeface="Open Sans Light" panose="020B0306030504020204" pitchFamily="34" charset="0"/>
              </a:rPr>
              <a:t>医疗激光与能源技术领域中首要的国际会议</a:t>
            </a:r>
            <a:endParaRPr lang="en-US" altLang="en-US" sz="2000" dirty="0">
              <a:solidFill>
                <a:schemeClr val="tx1">
                  <a:lumMod val="85000"/>
                  <a:lumOff val="15000"/>
                </a:schemeClr>
              </a:solidFill>
              <a:latin typeface="Open Sans Light" panose="020B0306030504020204" pitchFamily="34" charset="0"/>
              <a:cs typeface="Open Sans Light" panose="020B0306030504020204" pitchFamily="34" charset="0"/>
            </a:endParaRPr>
          </a:p>
        </p:txBody>
      </p:sp>
      <p:pic>
        <p:nvPicPr>
          <p:cNvPr id="1741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362950" y="3177038"/>
            <a:ext cx="2666618" cy="2089297"/>
          </a:xfrm>
          <a:prstGeom prst="rect">
            <a:avLst/>
          </a:prstGeom>
          <a:noFill/>
        </p:spPr>
        <p:txBody>
          <a:bodyPr numCol="1" spcCol="457200"/>
          <a:lstStyle/>
          <a:p>
            <a:pPr eaLnBrk="1" hangingPunct="1">
              <a:lnSpc>
                <a:spcPct val="120000"/>
              </a:lnSpc>
              <a:defRP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13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学习最顶尖的最新激光与能源医学及其手术技术、技巧、协议与应用。每年提供数百临床个案让会员得到最新市场资料与最新设备。</a:t>
            </a:r>
            <a:endParaRPr lang="en-US" sz="1400" dirty="0">
              <a:solidFill>
                <a:schemeClr val="accent6">
                  <a:lumMod val="75000"/>
                </a:schemeClr>
              </a:solidFill>
              <a:latin typeface="+mj-lt"/>
              <a:ea typeface="Open Sans Light" panose="020B0306030504020204" pitchFamily="34" charset="0"/>
              <a:cs typeface="Open Sans Light" panose="020B0306030504020204" pitchFamily="34" charset="0"/>
            </a:endParaRPr>
          </a:p>
        </p:txBody>
      </p:sp>
      <p:sp>
        <p:nvSpPr>
          <p:cNvPr id="11" name="Rectangle 3"/>
          <p:cNvSpPr txBox="1">
            <a:spLocks noChangeArrowheads="1"/>
          </p:cNvSpPr>
          <p:nvPr/>
        </p:nvSpPr>
        <p:spPr>
          <a:xfrm>
            <a:off x="3253251" y="3177038"/>
            <a:ext cx="2695266" cy="2089297"/>
          </a:xfrm>
          <a:prstGeom prst="rect">
            <a:avLst/>
          </a:prstGeom>
          <a:noFill/>
        </p:spPr>
        <p:txBody>
          <a:bodyPr numCol="1" spcCol="457200"/>
          <a:lstStyle/>
          <a:p>
            <a:pPr lvl="0" eaLnBrk="1" hangingPunct="1">
              <a:lnSpc>
                <a:spcPct val="120000"/>
              </a:lnSpc>
              <a:defRPr/>
            </a:pPr>
            <a:r>
              <a:rPr lang="zh-CN" altLang="en-US" sz="12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探讨展览厅──展示超过</a:t>
            </a:r>
            <a:r>
              <a:rPr lang="en-US" altLang="zh-CN" sz="12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100</a:t>
            </a:r>
            <a:r>
              <a:rPr lang="zh-CN" altLang="en-US" sz="12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家参展商就有关加强患者护理的最新技术与应用，会议期间具充足时间到展览厅蹓跶，感受创新步伐。</a:t>
            </a:r>
            <a:endParaRPr lang="en-US" sz="1400" dirty="0">
              <a:solidFill>
                <a:schemeClr val="accent6">
                  <a:lumMod val="75000"/>
                </a:schemeClr>
              </a:solidFill>
              <a:latin typeface="+mj-lt"/>
              <a:ea typeface="Open Sans Light" panose="020B0306030504020204" pitchFamily="34" charset="0"/>
              <a:cs typeface="Open Sans Light" panose="020B0306030504020204" pitchFamily="34" charset="0"/>
            </a:endParaRPr>
          </a:p>
        </p:txBody>
      </p:sp>
      <p:sp>
        <p:nvSpPr>
          <p:cNvPr id="12" name="Rectangle 3"/>
          <p:cNvSpPr txBox="1">
            <a:spLocks noChangeArrowheads="1"/>
          </p:cNvSpPr>
          <p:nvPr/>
        </p:nvSpPr>
        <p:spPr>
          <a:xfrm>
            <a:off x="6172200" y="3177038"/>
            <a:ext cx="2514600" cy="2089297"/>
          </a:xfrm>
          <a:prstGeom prst="rect">
            <a:avLst/>
          </a:prstGeom>
          <a:noFill/>
        </p:spPr>
        <p:txBody>
          <a:bodyPr numCol="1" spcCol="457200"/>
          <a:lstStyle/>
          <a:p>
            <a:pPr lvl="0" eaLnBrk="1" hangingPunct="1">
              <a:lnSpc>
                <a:spcPct val="120000"/>
              </a:lnSpc>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连系数千名激光与能源医学技术、安全与病人护理范畴的专业人员。不论身处课堂、走廊，抑或夜间社交活动，皆可与一众同路与前辈进行交流，取得成功钥匙。</a:t>
            </a:r>
            <a:endParaRPr lang="en-US" sz="1400" dirty="0">
              <a:solidFill>
                <a:schemeClr val="accent6">
                  <a:lumMod val="75000"/>
                </a:schemeClr>
              </a:solidFill>
              <a:latin typeface="+mj-lt"/>
              <a:ea typeface="Open Sans Light" panose="020B0306030504020204" pitchFamily="34" charset="0"/>
              <a:cs typeface="Open Sans Light" panose="020B0306030504020204" pitchFamily="34" charset="0"/>
            </a:endParaRPr>
          </a:p>
        </p:txBody>
      </p:sp>
      <p:cxnSp>
        <p:nvCxnSpPr>
          <p:cNvPr id="13" name="Straight Connector 12">
            <a:extLst>
              <a:ext uri="{FF2B5EF4-FFF2-40B4-BE49-F238E27FC236}">
                <a16:creationId xmlns:a16="http://schemas.microsoft.com/office/drawing/2014/main" id="{68EDFFB7-1D78-47A5-8A22-461C145E43EA}"/>
              </a:ext>
            </a:extLst>
          </p:cNvPr>
          <p:cNvCxnSpPr>
            <a:cxnSpLocks/>
          </p:cNvCxnSpPr>
          <p:nvPr/>
        </p:nvCxnSpPr>
        <p:spPr>
          <a:xfrm>
            <a:off x="6019800" y="2971800"/>
            <a:ext cx="0" cy="29718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13EA98-FA1A-48A8-A621-26B1B2BD02DF}"/>
              </a:ext>
            </a:extLst>
          </p:cNvPr>
          <p:cNvCxnSpPr>
            <a:cxnSpLocks/>
          </p:cNvCxnSpPr>
          <p:nvPr/>
        </p:nvCxnSpPr>
        <p:spPr>
          <a:xfrm>
            <a:off x="3124200" y="2970946"/>
            <a:ext cx="0" cy="297265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4"/>
          <p:cNvSpPr txBox="1">
            <a:spLocks noChangeArrowheads="1"/>
          </p:cNvSpPr>
          <p:nvPr/>
        </p:nvSpPr>
        <p:spPr bwMode="auto">
          <a:xfrm>
            <a:off x="2667000" y="1150337"/>
            <a:ext cx="618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i="1" kern="0" dirty="0">
                <a:latin typeface="Open Sans Light" panose="020B0306030504020204" pitchFamily="34" charset="0"/>
                <a:cs typeface="Open Sans Light" panose="020B0306030504020204" pitchFamily="34" charset="0"/>
              </a:rPr>
              <a:t>最新及精选会议</a:t>
            </a:r>
            <a:endParaRPr kumimoji="0" lang="en-US" altLang="en-US" sz="2000" b="0" i="1" u="none" strike="noStrike" kern="0" cap="none" spc="0" normalizeH="0" baseline="0" noProof="0" dirty="0">
              <a:ln>
                <a:noFill/>
              </a:ln>
              <a:solidFill>
                <a:schemeClr val="tx1"/>
              </a:solidFill>
              <a:effectLst/>
              <a:uLnTx/>
              <a:uFillTx/>
              <a:latin typeface="Open Sans Light" panose="020B0306030504020204" pitchFamily="34" charset="0"/>
              <a:cs typeface="Open Sans Light" panose="020B0306030504020204" pitchFamily="34" charset="0"/>
            </a:endParaRPr>
          </a:p>
        </p:txBody>
      </p:sp>
      <p:sp>
        <p:nvSpPr>
          <p:cNvPr id="9" name="Rectangle 3"/>
          <p:cNvSpPr txBox="1">
            <a:spLocks noChangeArrowheads="1"/>
          </p:cNvSpPr>
          <p:nvPr/>
        </p:nvSpPr>
        <p:spPr>
          <a:xfrm>
            <a:off x="381000" y="1828800"/>
            <a:ext cx="3200400" cy="3968496"/>
          </a:xfrm>
          <a:prstGeom prst="rect">
            <a:avLst/>
          </a:prstGeom>
          <a:noFill/>
        </p:spPr>
        <p:txBody>
          <a:bodyPr numCol="1" spcCol="457200"/>
          <a:lstStyle/>
          <a:p>
            <a:pPr eaLnBrk="1" fontAlgn="auto" hangingPunct="1">
              <a:lnSpc>
                <a:spcPct val="120000"/>
              </a:lnSpc>
              <a:spcBef>
                <a:spcPts val="0"/>
              </a:spcBef>
              <a:spcAft>
                <a:spcPts val="600"/>
              </a:spcAft>
              <a:defRPr/>
            </a:pPr>
            <a:r>
              <a:rPr lang="en-US" altLang="ja-JP"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2018</a:t>
            </a:r>
            <a:r>
              <a:rPr lang="ja-JP"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最新消息</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挂牌开业</a:t>
            </a:r>
            <a:r>
              <a:rPr lang="en-US" altLang="zh-CN"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实践管理要诀研讨会</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电子布告大会堂</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专家视频会议</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激光学习实验室</a:t>
            </a:r>
            <a:r>
              <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有关皮肤医疗应用的激光午餐会</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早、晚期介入疤痕修复课程</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依据科学理论配备的妇女泌尿生殖系统健康研讨会</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妇女泌尿生殖系统配备</a:t>
            </a:r>
            <a:r>
              <a:rPr lang="en-US" altLang="zh-CN"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临床个案与现行试验研讨会</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3"/>
          <p:cNvSpPr txBox="1">
            <a:spLocks noChangeArrowheads="1"/>
          </p:cNvSpPr>
          <p:nvPr/>
        </p:nvSpPr>
        <p:spPr>
          <a:xfrm>
            <a:off x="3733800" y="1828800"/>
            <a:ext cx="5122050" cy="3781874"/>
          </a:xfrm>
          <a:prstGeom prst="rect">
            <a:avLst/>
          </a:prstGeom>
          <a:noFill/>
        </p:spPr>
        <p:txBody>
          <a:bodyPr numCol="1" spcCol="457200"/>
          <a:lstStyle/>
          <a:p>
            <a:pPr eaLnBrk="1" hangingPunct="1">
              <a:lnSpc>
                <a:spcPct val="120000"/>
              </a:lnSpc>
              <a:spcAft>
                <a:spcPts val="600"/>
              </a:spcAft>
              <a:defRPr/>
            </a:pPr>
            <a:r>
              <a:rPr lang="zh-CN"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特别会议与活动</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r>
              <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Tech Connect (</a:t>
            </a: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非持续医学进修科目</a:t>
            </a:r>
            <a:r>
              <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  </a:t>
            </a: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周五晚间专家咨询组，讨论个人程序与配备偏好</a:t>
            </a:r>
            <a:endPar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r>
              <a:rPr 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Ask Me Anything (</a:t>
            </a:r>
            <a:r>
              <a:rPr lang="ja-JP"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非持续医学进修科目</a:t>
            </a:r>
            <a:r>
              <a:rPr lang="en-US" altLang="ja-JP"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 </a:t>
            </a:r>
            <a:r>
              <a:rPr lang="ja-JP"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周五及周六于展览厅举行</a:t>
            </a:r>
            <a:endParaRPr lang="en-US" altLang="ja-JP"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电子布告大会堂 </a:t>
            </a:r>
            <a:r>
              <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跻身</a:t>
            </a:r>
            <a:r>
              <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25</a:t>
            </a: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强的电子布告将可进行口头简报</a:t>
            </a:r>
            <a:endPar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第</a:t>
            </a:r>
            <a:r>
              <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4</a:t>
            </a: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届妇女能源配备年度庆典</a:t>
            </a:r>
            <a:r>
              <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周四晚会接待所有参加者，包括颁奖典礼、嘉宾演讲、小组讨论、交流、前菜与饮料款待</a:t>
            </a:r>
            <a:endPar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参展商接待 </a:t>
            </a:r>
            <a:r>
              <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无声竞投 </a:t>
            </a:r>
            <a:r>
              <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所有参加者均可于周六晚会参与无声竞投，有机会投得各式各样的设备与物品。一切收益拨归</a:t>
            </a:r>
            <a:r>
              <a:rPr lang="en-US" altLang="zh-CN"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ASLMS</a:t>
            </a:r>
            <a:r>
              <a:rPr lang="zh-CN" altLang="en-US" sz="13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研究补助金。</a:t>
            </a:r>
            <a:endParaRPr lang="en-US" sz="11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endParaRPr lang="en-US" sz="11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60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 Box 4"/>
          <p:cNvSpPr txBox="1">
            <a:spLocks noChangeArrowheads="1"/>
          </p:cNvSpPr>
          <p:nvPr/>
        </p:nvSpPr>
        <p:spPr bwMode="auto">
          <a:xfrm>
            <a:off x="2830175" y="525490"/>
            <a:ext cx="585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US" altLang="ja-JP" sz="4000" dirty="0">
                <a:solidFill>
                  <a:srgbClr val="005F86"/>
                </a:solidFill>
                <a:latin typeface="Open Sans Light" panose="020B0306030504020204" pitchFamily="34" charset="0"/>
                <a:cs typeface="Open Sans Light" panose="020B0306030504020204" pitchFamily="34" charset="0"/>
              </a:rPr>
              <a:t>2018</a:t>
            </a:r>
            <a:r>
              <a:rPr lang="ja-JP" altLang="en-US" sz="4000" dirty="0">
                <a:solidFill>
                  <a:srgbClr val="005F86"/>
                </a:solidFill>
                <a:latin typeface="Open Sans Light" panose="020B0306030504020204" pitchFamily="34" charset="0"/>
                <a:cs typeface="Open Sans Light" panose="020B0306030504020204" pitchFamily="34" charset="0"/>
              </a:rPr>
              <a:t>年会</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pic>
        <p:nvPicPr>
          <p:cNvPr id="1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7B139811-175A-4817-A4A7-BC5161237372}"/>
              </a:ext>
            </a:extLst>
          </p:cNvPr>
          <p:cNvCxnSpPr>
            <a:cxnSpLocks/>
          </p:cNvCxnSpPr>
          <p:nvPr/>
        </p:nvCxnSpPr>
        <p:spPr>
          <a:xfrm>
            <a:off x="3657600" y="1828800"/>
            <a:ext cx="0" cy="41148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15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2687230" y="1153583"/>
            <a:ext cx="618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i="1" kern="0" dirty="0">
                <a:latin typeface="Open Sans Light" panose="020B0306030504020204" pitchFamily="34" charset="0"/>
                <a:cs typeface="Open Sans Light" panose="020B0306030504020204" pitchFamily="34" charset="0"/>
              </a:rPr>
              <a:t>摘录与多学科重点</a:t>
            </a:r>
            <a:endParaRPr lang="en-US" altLang="en-US" sz="2400" i="1" kern="0" dirty="0">
              <a:latin typeface="Open Sans Light" panose="020B0306030504020204" pitchFamily="34" charset="0"/>
              <a:cs typeface="Open Sans Light" panose="020B0306030504020204" pitchFamily="34" charset="0"/>
            </a:endParaRPr>
          </a:p>
        </p:txBody>
      </p:sp>
      <p:pic>
        <p:nvPicPr>
          <p:cNvPr id="2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2830175" y="525490"/>
            <a:ext cx="585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US" altLang="ja-JP" sz="4000" dirty="0">
                <a:solidFill>
                  <a:srgbClr val="005F86"/>
                </a:solidFill>
                <a:latin typeface="Open Sans Light" panose="020B0306030504020204" pitchFamily="34" charset="0"/>
                <a:cs typeface="Open Sans Light" panose="020B0306030504020204" pitchFamily="34" charset="0"/>
              </a:rPr>
              <a:t>2018 </a:t>
            </a:r>
            <a:r>
              <a:rPr lang="ja-JP" altLang="en-US" sz="4000" dirty="0">
                <a:solidFill>
                  <a:srgbClr val="005F86"/>
                </a:solidFill>
                <a:latin typeface="Open Sans Light" panose="020B0306030504020204" pitchFamily="34" charset="0"/>
                <a:cs typeface="Open Sans Light" panose="020B0306030504020204" pitchFamily="34" charset="0"/>
              </a:rPr>
              <a:t>年会</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sp>
        <p:nvSpPr>
          <p:cNvPr id="13" name="Rectangle 3">
            <a:extLst>
              <a:ext uri="{FF2B5EF4-FFF2-40B4-BE49-F238E27FC236}">
                <a16:creationId xmlns:a16="http://schemas.microsoft.com/office/drawing/2014/main" id="{90F72FF7-1978-4D70-BC08-83536CD68448}"/>
              </a:ext>
            </a:extLst>
          </p:cNvPr>
          <p:cNvSpPr txBox="1">
            <a:spLocks noChangeArrowheads="1"/>
          </p:cNvSpPr>
          <p:nvPr/>
        </p:nvSpPr>
        <p:spPr>
          <a:xfrm>
            <a:off x="381000" y="1830142"/>
            <a:ext cx="4343399" cy="1903658"/>
          </a:xfrm>
          <a:prstGeom prst="rect">
            <a:avLst/>
          </a:prstGeom>
          <a:noFill/>
        </p:spPr>
        <p:txBody>
          <a:bodyPr numCol="1" spcCol="457200"/>
          <a:lstStyle/>
          <a:p>
            <a:pPr marL="0" marR="0" lvl="0" indent="0" defTabSz="914400" eaLnBrk="1" latinLnBrk="0" hangingPunct="1">
              <a:lnSpc>
                <a:spcPct val="120000"/>
              </a:lnSpc>
              <a:spcAft>
                <a:spcPts val="600"/>
              </a:spcAft>
              <a:buClrTx/>
              <a:buSzTx/>
              <a:buFontTx/>
              <a:buNone/>
              <a:tabLst/>
              <a:defRPr/>
            </a:pPr>
            <a:r>
              <a:rPr lang="ja-JP"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摘录分类</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基础科学与翻译研究</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临床应用 </a:t>
            </a:r>
            <a:r>
              <a:rPr lang="en-US" altLang="zh-CN"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皮肤</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临床应用 </a:t>
            </a:r>
            <a:r>
              <a:rPr lang="en-US" altLang="zh-CN"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妇科 </a:t>
            </a:r>
            <a:r>
              <a:rPr lang="en-US" altLang="zh-CN"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妇女健康</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临床应用 </a:t>
            </a:r>
            <a:r>
              <a:rPr lang="en-US" altLang="zh-CN"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多专业</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护理与联合健康</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7145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电子布告</a:t>
            </a:r>
            <a:r>
              <a:rPr lang="en-US" sz="12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6" name="Rectangle 3">
            <a:extLst>
              <a:ext uri="{FF2B5EF4-FFF2-40B4-BE49-F238E27FC236}">
                <a16:creationId xmlns:a16="http://schemas.microsoft.com/office/drawing/2014/main" id="{07415074-DADB-42B8-881E-0D169B3A5622}"/>
              </a:ext>
            </a:extLst>
          </p:cNvPr>
          <p:cNvSpPr txBox="1">
            <a:spLocks noChangeArrowheads="1"/>
          </p:cNvSpPr>
          <p:nvPr/>
        </p:nvSpPr>
        <p:spPr>
          <a:xfrm>
            <a:off x="387661" y="4090534"/>
            <a:ext cx="3269939" cy="2005466"/>
          </a:xfrm>
          <a:prstGeom prst="rect">
            <a:avLst/>
          </a:prstGeom>
          <a:noFill/>
        </p:spPr>
        <p:txBody>
          <a:bodyPr numCol="1" spcCol="0"/>
          <a:lstStyle/>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美学</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心血管科</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脊骨神经科</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皮肤科</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牙科 </a:t>
            </a:r>
            <a:r>
              <a:rPr lang="en-US" altLang="ja-JP"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口腔外科</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耳鼻喉科 </a:t>
            </a:r>
            <a:r>
              <a:rPr lang="en-US" altLang="ja-JP"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胸外科</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激光辅助药物输送</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激光间质热疗 </a:t>
            </a:r>
            <a:r>
              <a:rPr lang="en-US" altLang="zh-CN"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LITT</a:t>
            </a:r>
            <a:endParaRPr kumimoji="0" lang="en-US" sz="125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en-US" sz="1250" b="0" i="0" u="none" strike="noStrike" kern="0" cap="none" spc="0" normalizeH="0" baseline="0" noProof="0" dirty="0">
              <a:ln>
                <a:noFill/>
              </a:ln>
              <a:solidFill>
                <a:schemeClr val="accent6">
                  <a:lumMod val="75000"/>
                </a:schemeClr>
              </a:solidFill>
              <a:effectLst/>
              <a:uLnTx/>
              <a:uFillTx/>
              <a:latin typeface="+mj-lt"/>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CCD28F82-AC5D-4589-9041-7C86CAAFD395}"/>
              </a:ext>
            </a:extLst>
          </p:cNvPr>
          <p:cNvSpPr txBox="1"/>
          <p:nvPr/>
        </p:nvSpPr>
        <p:spPr>
          <a:xfrm>
            <a:off x="382772" y="3771085"/>
            <a:ext cx="6973693" cy="338554"/>
          </a:xfrm>
          <a:prstGeom prst="rect">
            <a:avLst/>
          </a:prstGeom>
          <a:noFill/>
        </p:spPr>
        <p:txBody>
          <a:bodyPr wrap="square" rtlCol="0">
            <a:spAutoFit/>
          </a:bodyPr>
          <a:lstStyle/>
          <a:p>
            <a:r>
              <a:rPr lang="ja-JP"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多学科专题</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p:txBody>
      </p:sp>
      <p:sp>
        <p:nvSpPr>
          <p:cNvPr id="19" name="Rectangle 3">
            <a:extLst>
              <a:ext uri="{FF2B5EF4-FFF2-40B4-BE49-F238E27FC236}">
                <a16:creationId xmlns:a16="http://schemas.microsoft.com/office/drawing/2014/main" id="{0B44F928-83F2-403F-BEBB-6A6EAA948F54}"/>
              </a:ext>
            </a:extLst>
          </p:cNvPr>
          <p:cNvSpPr txBox="1">
            <a:spLocks noChangeArrowheads="1"/>
          </p:cNvSpPr>
          <p:nvPr/>
        </p:nvSpPr>
        <p:spPr>
          <a:xfrm>
            <a:off x="4453270" y="1832087"/>
            <a:ext cx="4690730" cy="1516236"/>
          </a:xfrm>
          <a:prstGeom prst="rect">
            <a:avLst/>
          </a:prstGeom>
          <a:noFill/>
        </p:spPr>
        <p:txBody>
          <a:bodyPr numCol="1" spcCol="457200"/>
          <a:lstStyle/>
          <a:p>
            <a:pPr eaLnBrk="1" hangingPunct="1">
              <a:lnSpc>
                <a:spcPct val="120000"/>
              </a:lnSpc>
              <a:spcAft>
                <a:spcPts val="600"/>
              </a:spcAft>
              <a:defRPr/>
            </a:pPr>
            <a:r>
              <a:rPr lang="zh-CN"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摘录截止日期</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marL="171450" lvl="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摘录召集 </a:t>
            </a:r>
            <a:r>
              <a:rPr lang="en-US" altLang="ja-JP"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1/8 - 5/11, 2017</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lvl="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旅游资助申请 </a:t>
            </a:r>
            <a:r>
              <a:rPr lang="en-US" altLang="zh-CN"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5/11, 2017</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lvl="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电子布告  </a:t>
            </a:r>
            <a:r>
              <a:rPr lang="en-US" altLang="ja-JP"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15/11/2017 - 1/1/2018</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lvl="0" indent="-171450" eaLnBrk="1" fontAlgn="auto" hangingPunct="1">
              <a:lnSpc>
                <a:spcPct val="120000"/>
              </a:lnSpc>
              <a:spcBef>
                <a:spcPts val="0"/>
              </a:spcBef>
              <a:spcAft>
                <a:spcPts val="0"/>
              </a:spcAft>
              <a:buClr>
                <a:srgbClr val="66CCFF"/>
              </a:buClr>
              <a:buFont typeface="Open Sans" panose="020B0606030504020204" pitchFamily="34" charset="0"/>
              <a:buChar char="»"/>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逾期突发摘录 </a:t>
            </a:r>
            <a:r>
              <a:rPr lang="en-US" altLang="zh-CN"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1/1 - 4/2/2018</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Rectangle 3">
            <a:extLst>
              <a:ext uri="{FF2B5EF4-FFF2-40B4-BE49-F238E27FC236}">
                <a16:creationId xmlns:a16="http://schemas.microsoft.com/office/drawing/2014/main" id="{38F37CA7-08A1-4C81-8156-B65772B5AD5E}"/>
              </a:ext>
            </a:extLst>
          </p:cNvPr>
          <p:cNvSpPr txBox="1">
            <a:spLocks noChangeArrowheads="1"/>
          </p:cNvSpPr>
          <p:nvPr/>
        </p:nvSpPr>
        <p:spPr>
          <a:xfrm>
            <a:off x="3594166" y="4090534"/>
            <a:ext cx="2781465" cy="2005466"/>
          </a:xfrm>
          <a:prstGeom prst="rect">
            <a:avLst/>
          </a:prstGeom>
          <a:noFill/>
        </p:spPr>
        <p:txBody>
          <a:bodyPr numCol="1" spcCol="0"/>
          <a:lstStyle/>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低频激光治疗 </a:t>
            </a:r>
            <a:r>
              <a:rPr lang="en-US" altLang="zh-CN"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LLLT</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更年期状况</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新技术</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肿瘤科</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眼科</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光学影像</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光生物调节 </a:t>
            </a:r>
            <a:r>
              <a:rPr lang="en-US" altLang="ja-JP"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PBM</a:t>
            </a: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光动力疗法 </a:t>
            </a:r>
            <a:r>
              <a:rPr lang="en-US" altLang="ja-JP"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PDT</a:t>
            </a:r>
            <a:endParaRPr kumimoji="0" lang="en-US" sz="125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en-US" sz="1250" b="0" i="0" u="none" strike="noStrike" kern="0" cap="none" spc="0" normalizeH="0" baseline="0" noProof="0" dirty="0">
              <a:ln>
                <a:noFill/>
              </a:ln>
              <a:solidFill>
                <a:schemeClr val="accent6">
                  <a:lumMod val="75000"/>
                </a:schemeClr>
              </a:solidFill>
              <a:effectLst/>
              <a:uLnTx/>
              <a:uFillTx/>
              <a:latin typeface="+mj-lt"/>
              <a:ea typeface="Open Sans Light" panose="020B0306030504020204" pitchFamily="34" charset="0"/>
              <a:cs typeface="Open Sans Light" panose="020B0306030504020204" pitchFamily="34" charset="0"/>
            </a:endParaRPr>
          </a:p>
        </p:txBody>
      </p:sp>
      <p:sp>
        <p:nvSpPr>
          <p:cNvPr id="17" name="Rectangle 3">
            <a:extLst>
              <a:ext uri="{FF2B5EF4-FFF2-40B4-BE49-F238E27FC236}">
                <a16:creationId xmlns:a16="http://schemas.microsoft.com/office/drawing/2014/main" id="{DA52CD29-E33E-4917-8C2A-AA0B80AE7202}"/>
              </a:ext>
            </a:extLst>
          </p:cNvPr>
          <p:cNvSpPr txBox="1">
            <a:spLocks noChangeArrowheads="1"/>
          </p:cNvSpPr>
          <p:nvPr/>
        </p:nvSpPr>
        <p:spPr>
          <a:xfrm>
            <a:off x="6248400" y="4044270"/>
            <a:ext cx="2743199" cy="2005466"/>
          </a:xfrm>
          <a:prstGeom prst="rect">
            <a:avLst/>
          </a:prstGeom>
          <a:noFill/>
        </p:spPr>
        <p:txBody>
          <a:bodyPr numCol="1" spcCol="0"/>
          <a:lstStyle/>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物理治疗 </a:t>
            </a:r>
            <a:r>
              <a:rPr lang="en-US" altLang="zh-CN"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复康</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皮肤癌</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ja-JP" alt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泌尿妇科</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zh-CN" altLang="en-US" dirty="0"/>
              <a:t>血管</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defTabSz="914400" eaLnBrk="1" fontAlgn="auto" latinLnBrk="0" hangingPunct="1">
              <a:lnSpc>
                <a:spcPct val="120000"/>
              </a:lnSpc>
              <a:spcBef>
                <a:spcPts val="0"/>
              </a:spcBef>
              <a:spcAft>
                <a:spcPts val="0"/>
              </a:spcAft>
              <a:buClr>
                <a:srgbClr val="66CCFF"/>
              </a:buClr>
              <a:buSzTx/>
              <a:buFont typeface="Open Sans" panose="020B0606030504020204" pitchFamily="34" charset="0"/>
              <a:buChar char="»"/>
              <a:tabLst/>
              <a:defRPr/>
            </a:pPr>
            <a:r>
              <a:rPr lang="zh-CN" altLang="en-US" dirty="0"/>
              <a:t>兽医</a:t>
            </a:r>
            <a:endParaRPr lang="en-US" sz="125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1872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2664062" y="1172847"/>
            <a:ext cx="618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ja-JP" altLang="en-US" sz="2400" i="1" kern="0" dirty="0">
                <a:latin typeface="Open Sans Light" panose="020B0306030504020204" pitchFamily="34" charset="0"/>
                <a:cs typeface="Open Sans Light" panose="020B0306030504020204" pitchFamily="34" charset="0"/>
              </a:rPr>
              <a:t>国际参与</a:t>
            </a:r>
            <a:endParaRPr lang="en-US" altLang="en-US" sz="2400" i="1" kern="0" dirty="0">
              <a:latin typeface="Open Sans Light" panose="020B0306030504020204" pitchFamily="34" charset="0"/>
              <a:cs typeface="Open Sans Light" panose="020B0306030504020204" pitchFamily="34" charset="0"/>
            </a:endParaRPr>
          </a:p>
        </p:txBody>
      </p:sp>
      <p:pic>
        <p:nvPicPr>
          <p:cNvPr id="1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81000" y="1850607"/>
            <a:ext cx="4724400" cy="2212913"/>
          </a:xfrm>
          <a:prstGeom prst="rect">
            <a:avLst/>
          </a:prstGeom>
          <a:noFill/>
          <a:ln>
            <a:noFill/>
          </a:ln>
        </p:spPr>
        <p:txBody>
          <a:bodyPr wrap="square" rtlCol="0">
            <a:spAutoFit/>
          </a:bodyPr>
          <a:lstStyle/>
          <a:p>
            <a:pPr eaLnBrk="1" hangingPunct="1">
              <a:lnSpc>
                <a:spcPct val="120000"/>
              </a:lnSpc>
              <a:spcAft>
                <a:spcPts val="600"/>
              </a:spcAft>
              <a:defRPr/>
            </a:pPr>
            <a:r>
              <a:rPr lang="zh-CN" alt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rPr>
              <a:t>国际学院、工业与事件</a:t>
            </a:r>
            <a:endParaRPr lang="en-US" sz="1600" cap="all" dirty="0">
              <a:solidFill>
                <a:schemeClr val="tx1">
                  <a:lumMod val="85000"/>
                  <a:lumOff val="15000"/>
                </a:schemeClr>
              </a:solidFill>
              <a:latin typeface="+mn-lt"/>
              <a:ea typeface="Open Sans Light" panose="020B0306030504020204" pitchFamily="34" charset="0"/>
              <a:cs typeface="Open Sans Light" panose="020B0306030504020204" pitchFamily="34" charset="0"/>
            </a:endParaRPr>
          </a:p>
          <a:p>
            <a:pPr eaLnBrk="1" fontAlgn="auto" hangingPunct="1">
              <a:lnSpc>
                <a:spcPct val="120000"/>
              </a:lnSpc>
              <a:spcBef>
                <a:spcPts val="0"/>
              </a:spcBef>
              <a:spcAft>
                <a:spcPts val="1200"/>
              </a:spcAft>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每年</a:t>
            </a:r>
            <a:r>
              <a:rPr lang="en-US" altLang="zh-CN"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ASLMS</a:t>
            </a: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年会欢迎来自全球各地优秀的临床及科学学院之行业翘楚参与。</a:t>
            </a:r>
            <a:endParaRPr lang="en-US" altLang="zh-CN"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fontAlgn="auto" hangingPunct="1">
              <a:lnSpc>
                <a:spcPct val="120000"/>
              </a:lnSpc>
              <a:spcBef>
                <a:spcPts val="0"/>
              </a:spcBef>
              <a:spcAft>
                <a:spcPts val="1200"/>
              </a:spcAft>
              <a:defRPr/>
            </a:pP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「顶尖之最」的学习与交流，让参与者获得激光、能源设备发展与应用的环球尖端见解。</a:t>
            </a:r>
            <a:endParaRPr lang="en-US" altLang="zh-CN"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eaLnBrk="1" fontAlgn="auto" hangingPunct="1">
              <a:lnSpc>
                <a:spcPct val="120000"/>
              </a:lnSpc>
              <a:spcBef>
                <a:spcPts val="0"/>
              </a:spcBef>
              <a:spcAft>
                <a:spcPts val="1200"/>
              </a:spcAft>
              <a:defRPr/>
            </a:pPr>
            <a:r>
              <a:rPr lang="en-US" altLang="zh-CN"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2018 </a:t>
            </a:r>
            <a:r>
              <a:rPr lang="zh-CN" alt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年会将强调与鼓励国际间的合作，并提供特色活动，以表彰此举之环球影响力。</a:t>
            </a:r>
            <a:endParaRPr lang="en-US" sz="1300" kern="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ext Box 4"/>
          <p:cNvSpPr txBox="1">
            <a:spLocks noChangeArrowheads="1"/>
          </p:cNvSpPr>
          <p:nvPr/>
        </p:nvSpPr>
        <p:spPr bwMode="auto">
          <a:xfrm>
            <a:off x="2830175" y="525490"/>
            <a:ext cx="585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US" altLang="ja-JP" sz="4000" dirty="0">
                <a:solidFill>
                  <a:srgbClr val="005F86"/>
                </a:solidFill>
                <a:latin typeface="Open Sans Light" panose="020B0306030504020204" pitchFamily="34" charset="0"/>
                <a:cs typeface="Open Sans Light" panose="020B0306030504020204" pitchFamily="34" charset="0"/>
              </a:rPr>
              <a:t>2018 </a:t>
            </a:r>
            <a:r>
              <a:rPr lang="ja-JP" altLang="en-US" sz="4000" dirty="0">
                <a:solidFill>
                  <a:srgbClr val="005F86"/>
                </a:solidFill>
                <a:latin typeface="Open Sans Light" panose="020B0306030504020204" pitchFamily="34" charset="0"/>
                <a:cs typeface="Open Sans Light" panose="020B0306030504020204" pitchFamily="34" charset="0"/>
              </a:rPr>
              <a:t>年会</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sp>
        <p:nvSpPr>
          <p:cNvPr id="10" name="Rectangle 9">
            <a:extLst>
              <a:ext uri="{FF2B5EF4-FFF2-40B4-BE49-F238E27FC236}">
                <a16:creationId xmlns:a16="http://schemas.microsoft.com/office/drawing/2014/main" id="{D4BDB7F8-FCA9-49B0-A6AE-5A5CBEA1B4D6}"/>
              </a:ext>
            </a:extLst>
          </p:cNvPr>
          <p:cNvSpPr/>
          <p:nvPr/>
        </p:nvSpPr>
        <p:spPr>
          <a:xfrm>
            <a:off x="5135526" y="2133600"/>
            <a:ext cx="3777300" cy="37773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42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p:cNvPicPr>
          <p:nvPr/>
        </p:nvPicPr>
        <p:blipFill>
          <a:blip r:embed="rId2">
            <a:extLst>
              <a:ext uri="{28A0092B-C50C-407E-A947-70E740481C1C}">
                <a14:useLocalDpi xmlns:a14="http://schemas.microsoft.com/office/drawing/2010/main" val="0"/>
              </a:ext>
            </a:extLst>
          </a:blip>
          <a:srcRect l="11111"/>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l="11087" b="94444"/>
          <a:stretch>
            <a:fillRect/>
          </a:stretch>
        </p:blipFill>
        <p:spPr bwMode="auto">
          <a:xfrm>
            <a:off x="0" y="0"/>
            <a:ext cx="9147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9"/>
          <p:cNvPicPr>
            <a:picLocks noChangeAspect="1"/>
          </p:cNvPicPr>
          <p:nvPr/>
        </p:nvPicPr>
        <p:blipFill>
          <a:blip r:embed="rId4">
            <a:extLst>
              <a:ext uri="{28A0092B-C50C-407E-A947-70E740481C1C}">
                <a14:useLocalDpi xmlns:a14="http://schemas.microsoft.com/office/drawing/2010/main" val="0"/>
              </a:ext>
            </a:extLst>
          </a:blip>
          <a:srcRect l="11087" t="90350"/>
          <a:stretch>
            <a:fillRect/>
          </a:stretch>
        </p:blipFill>
        <p:spPr bwMode="auto">
          <a:xfrm>
            <a:off x="0" y="6196013"/>
            <a:ext cx="914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17538"/>
            <a:ext cx="2201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2667000" y="1338130"/>
            <a:ext cx="618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ja-JP" altLang="en-US" sz="2400" i="1" kern="0" dirty="0">
                <a:latin typeface="Open Sans Light" panose="020B0306030504020204" pitchFamily="34" charset="0"/>
                <a:cs typeface="Open Sans Light" panose="020B0306030504020204" pitchFamily="34" charset="0"/>
              </a:rPr>
              <a:t>加入你的行程表！</a:t>
            </a:r>
            <a:endParaRPr lang="en-US" altLang="en-US" sz="2400" i="1" kern="0" dirty="0">
              <a:latin typeface="Open Sans Light" panose="020B0306030504020204" pitchFamily="34" charset="0"/>
              <a:cs typeface="Open Sans Light" panose="020B0306030504020204" pitchFamily="34" charset="0"/>
            </a:endParaRPr>
          </a:p>
        </p:txBody>
      </p:sp>
      <p:sp>
        <p:nvSpPr>
          <p:cNvPr id="14" name="Text Box 4"/>
          <p:cNvSpPr txBox="1">
            <a:spLocks noChangeArrowheads="1"/>
          </p:cNvSpPr>
          <p:nvPr/>
        </p:nvSpPr>
        <p:spPr bwMode="auto">
          <a:xfrm>
            <a:off x="2830175" y="755815"/>
            <a:ext cx="585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panose="020B06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panose="020B06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panose="020B06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panose="020B06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anose="020B0606030504020204" pitchFamily="34" charset="0"/>
              </a:defRPr>
            </a:lvl9pPr>
          </a:lstStyle>
          <a:p>
            <a:pPr algn="ctr" eaLnBrk="1" hangingPunct="1">
              <a:spcBef>
                <a:spcPct val="50000"/>
              </a:spcBef>
              <a:buFontTx/>
              <a:buNone/>
            </a:pPr>
            <a:r>
              <a:rPr lang="en-US" altLang="ja-JP" sz="4000" dirty="0">
                <a:solidFill>
                  <a:srgbClr val="005F86"/>
                </a:solidFill>
                <a:latin typeface="Open Sans Light" panose="020B0306030504020204" pitchFamily="34" charset="0"/>
                <a:cs typeface="Open Sans Light" panose="020B0306030504020204" pitchFamily="34" charset="0"/>
              </a:rPr>
              <a:t>2018 </a:t>
            </a:r>
            <a:r>
              <a:rPr lang="ja-JP" altLang="en-US" sz="4000" dirty="0">
                <a:solidFill>
                  <a:srgbClr val="005F86"/>
                </a:solidFill>
                <a:latin typeface="Open Sans Light" panose="020B0306030504020204" pitchFamily="34" charset="0"/>
                <a:cs typeface="Open Sans Light" panose="020B0306030504020204" pitchFamily="34" charset="0"/>
              </a:rPr>
              <a:t>年会</a:t>
            </a:r>
            <a:endParaRPr lang="en-US" altLang="en-US" sz="4000" dirty="0">
              <a:solidFill>
                <a:srgbClr val="005F86"/>
              </a:solidFill>
              <a:latin typeface="Open Sans Light" panose="020B0306030504020204" pitchFamily="34" charset="0"/>
              <a:cs typeface="Open Sans Light" panose="020B0306030504020204" pitchFamily="34" charset="0"/>
            </a:endParaRPr>
          </a:p>
        </p:txBody>
      </p:sp>
      <p:sp>
        <p:nvSpPr>
          <p:cNvPr id="15" name="TextBox 14"/>
          <p:cNvSpPr txBox="1"/>
          <p:nvPr/>
        </p:nvSpPr>
        <p:spPr>
          <a:xfrm>
            <a:off x="381000" y="4693313"/>
            <a:ext cx="1600200" cy="338554"/>
          </a:xfrm>
          <a:prstGeom prst="rect">
            <a:avLst/>
          </a:prstGeom>
          <a:noFill/>
        </p:spPr>
        <p:txBody>
          <a:bodyPr wrap="square" rtlCol="0">
            <a:spAutoFit/>
          </a:bodyPr>
          <a:lstStyle/>
          <a:p>
            <a:r>
              <a:rPr lang="en-US" sz="1600" dirty="0">
                <a:solidFill>
                  <a:srgbClr val="B7312C"/>
                </a:solidFill>
                <a:latin typeface="Open Sans" panose="020B0606030504020204" pitchFamily="34" charset="0"/>
                <a:ea typeface="Open Sans" panose="020B0606030504020204" pitchFamily="34" charset="0"/>
                <a:cs typeface="Open Sans" panose="020B0606030504020204" pitchFamily="34" charset="0"/>
              </a:rPr>
              <a:t>#ASLMS2018</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4926" t="34" r="16693" b="843"/>
          <a:stretch/>
        </p:blipFill>
        <p:spPr>
          <a:xfrm>
            <a:off x="4702378" y="2114715"/>
            <a:ext cx="4090375" cy="3676486"/>
          </a:xfrm>
          <a:prstGeom prst="rect">
            <a:avLst/>
          </a:prstGeom>
        </p:spPr>
      </p:pic>
      <p:sp>
        <p:nvSpPr>
          <p:cNvPr id="17" name="Rounded Rectangle 1">
            <a:extLst>
              <a:ext uri="{FF2B5EF4-FFF2-40B4-BE49-F238E27FC236}">
                <a16:creationId xmlns:a16="http://schemas.microsoft.com/office/drawing/2014/main" id="{2063A44C-EF64-4A82-93D0-4C7B3BA27A6E}"/>
              </a:ext>
            </a:extLst>
          </p:cNvPr>
          <p:cNvSpPr/>
          <p:nvPr/>
        </p:nvSpPr>
        <p:spPr>
          <a:xfrm>
            <a:off x="432806" y="5330581"/>
            <a:ext cx="2622550" cy="4807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CN" altLang="en-US" sz="1400" dirty="0">
                <a:solidFill>
                  <a:schemeClr val="bg1"/>
                </a:solidFill>
                <a:latin typeface="Arial" panose="020B0604020202020204" pitchFamily="34" charset="0"/>
              </a:rPr>
              <a:t>浏览 </a:t>
            </a:r>
            <a:r>
              <a:rPr lang="en-US" altLang="zh-CN" sz="1400" dirty="0">
                <a:solidFill>
                  <a:schemeClr val="bg1"/>
                </a:solidFill>
                <a:latin typeface="Arial" panose="020B0604020202020204" pitchFamily="34" charset="0"/>
              </a:rPr>
              <a:t>ASLMS.ORG</a:t>
            </a:r>
            <a:r>
              <a:rPr lang="zh-CN" altLang="en-US" sz="1400" dirty="0">
                <a:solidFill>
                  <a:schemeClr val="bg1"/>
                </a:solidFill>
                <a:latin typeface="Arial" panose="020B0604020202020204" pitchFamily="34" charset="0"/>
              </a:rPr>
              <a:t>以获取</a:t>
            </a:r>
          </a:p>
          <a:p>
            <a:pPr algn="ctr" eaLnBrk="1" hangingPunct="1"/>
            <a:r>
              <a:rPr lang="zh-CN" altLang="en-US" sz="1400" dirty="0">
                <a:solidFill>
                  <a:schemeClr val="bg1"/>
                </a:solidFill>
                <a:latin typeface="Arial" panose="020B0604020202020204" pitchFamily="34" charset="0"/>
              </a:rPr>
              <a:t>更多信息</a:t>
            </a:r>
          </a:p>
        </p:txBody>
      </p:sp>
      <p:pic>
        <p:nvPicPr>
          <p:cNvPr id="20" name="Picture 19">
            <a:extLst>
              <a:ext uri="{FF2B5EF4-FFF2-40B4-BE49-F238E27FC236}">
                <a16:creationId xmlns:a16="http://schemas.microsoft.com/office/drawing/2014/main" id="{9BF41B24-EAB6-4073-927B-8D261F920A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 y="2055555"/>
            <a:ext cx="4194960" cy="1663090"/>
          </a:xfrm>
          <a:prstGeom prst="rect">
            <a:avLst/>
          </a:prstGeom>
        </p:spPr>
      </p:pic>
      <p:sp>
        <p:nvSpPr>
          <p:cNvPr id="2" name="TextBox 1">
            <a:extLst>
              <a:ext uri="{FF2B5EF4-FFF2-40B4-BE49-F238E27FC236}">
                <a16:creationId xmlns:a16="http://schemas.microsoft.com/office/drawing/2014/main" id="{4D9ACBFF-F354-496B-BC86-C17C1F9FCFE7}"/>
              </a:ext>
            </a:extLst>
          </p:cNvPr>
          <p:cNvSpPr txBox="1"/>
          <p:nvPr/>
        </p:nvSpPr>
        <p:spPr>
          <a:xfrm>
            <a:off x="228600" y="3718645"/>
            <a:ext cx="3733800" cy="923330"/>
          </a:xfrm>
          <a:prstGeom prst="rect">
            <a:avLst/>
          </a:prstGeom>
          <a:noFill/>
        </p:spPr>
        <p:txBody>
          <a:bodyPr wrap="square" rtlCol="0">
            <a:spAutoFit/>
          </a:bodyPr>
          <a:lstStyle/>
          <a:p>
            <a:pPr algn="ctr"/>
            <a:r>
              <a:rPr lang="zh-CN" altLang="en-US" dirty="0"/>
              <a:t>第</a:t>
            </a:r>
            <a:r>
              <a:rPr lang="en-US" dirty="0"/>
              <a:t>38</a:t>
            </a:r>
            <a:r>
              <a:rPr lang="zh-CN" altLang="en-US" dirty="0"/>
              <a:t>届</a:t>
            </a:r>
            <a:r>
              <a:rPr lang="en-US" dirty="0"/>
              <a:t> ASLMS</a:t>
            </a:r>
            <a:r>
              <a:rPr lang="zh-CN" altLang="en-US" dirty="0"/>
              <a:t>年会</a:t>
            </a:r>
            <a:endParaRPr lang="en-US" altLang="zh-CN" dirty="0"/>
          </a:p>
          <a:p>
            <a:pPr algn="ctr"/>
            <a:r>
              <a:rPr lang="zh-CN" altLang="en-US" dirty="0"/>
              <a:t>能源医学与科学</a:t>
            </a:r>
            <a:endParaRPr lang="en-US" altLang="zh-CN" dirty="0"/>
          </a:p>
          <a:p>
            <a:pPr algn="ctr"/>
            <a:r>
              <a:rPr lang="en-US" dirty="0"/>
              <a:t>11-15/4, 2018</a:t>
            </a:r>
          </a:p>
        </p:txBody>
      </p:sp>
    </p:spTree>
    <p:extLst>
      <p:ext uri="{BB962C8B-B14F-4D97-AF65-F5344CB8AC3E}">
        <p14:creationId xmlns:p14="http://schemas.microsoft.com/office/powerpoint/2010/main" val="542551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4055A21D33E746944815C4ADF0F0BA" ma:contentTypeVersion="4" ma:contentTypeDescription="Create a new document." ma:contentTypeScope="" ma:versionID="38f77200057821381c2203574413c602">
  <xsd:schema xmlns:xsd="http://www.w3.org/2001/XMLSchema" xmlns:xs="http://www.w3.org/2001/XMLSchema" xmlns:p="http://schemas.microsoft.com/office/2006/metadata/properties" xmlns:ns2="96f986ea-3577-4b3b-b09c-a7097cc58e52" xmlns:ns3="866aa5a0-bcc5-4d13-bf88-9abb3c83ae5e" targetNamespace="http://schemas.microsoft.com/office/2006/metadata/properties" ma:root="true" ma:fieldsID="8cb4de2789c63ce015654620da06cd0e" ns2:_="" ns3:_="">
    <xsd:import namespace="96f986ea-3577-4b3b-b09c-a7097cc58e52"/>
    <xsd:import namespace="866aa5a0-bcc5-4d13-bf88-9abb3c83ae5e"/>
    <xsd:element name="properties">
      <xsd:complexType>
        <xsd:sequence>
          <xsd:element name="documentManagement">
            <xsd:complexType>
              <xsd:all>
                <xsd:element ref="ns2:MigrationSourceURL"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986ea-3577-4b3b-b09c-a7097cc58e52" elementFormDefault="qualified">
    <xsd:import namespace="http://schemas.microsoft.com/office/2006/documentManagement/types"/>
    <xsd:import namespace="http://schemas.microsoft.com/office/infopath/2007/PartnerControls"/>
    <xsd:element name="MigrationSourceURL" ma:index="8" nillable="true" ma:displayName="MigrationSourceURL" ma:internalName="MigrationSourceURL">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6aa5a0-bcc5-4d13-bf88-9abb3c83ae5e"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SourceURL xmlns="96f986ea-3577-4b3b-b09c-a7097cc58e52">E:\ASLMS ShareFile BU\ASLMS DOCUMENTS\MEMBER RECRUITMENT POWERPOINT\Recruitment PowerPoint.pptx</MigrationSourceURL>
  </documentManagement>
</p:properties>
</file>

<file path=customXml/itemProps1.xml><?xml version="1.0" encoding="utf-8"?>
<ds:datastoreItem xmlns:ds="http://schemas.openxmlformats.org/officeDocument/2006/customXml" ds:itemID="{75548295-E4E3-4DFB-814B-D098C78A2487}">
  <ds:schemaRefs>
    <ds:schemaRef ds:uri="http://schemas.microsoft.com/sharepoint/v3/contenttype/forms"/>
  </ds:schemaRefs>
</ds:datastoreItem>
</file>

<file path=customXml/itemProps2.xml><?xml version="1.0" encoding="utf-8"?>
<ds:datastoreItem xmlns:ds="http://schemas.openxmlformats.org/officeDocument/2006/customXml" ds:itemID="{83FE1507-E243-4BAF-91B0-1A65A3C0B9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986ea-3577-4b3b-b09c-a7097cc58e52"/>
    <ds:schemaRef ds:uri="866aa5a0-bcc5-4d13-bf88-9abb3c83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EC7D75-DF29-41FF-9771-F914B7B6FDAE}">
  <ds:schemaRefs>
    <ds:schemaRef ds:uri="http://purl.org/dc/elements/1.1/"/>
    <ds:schemaRef ds:uri="http://schemas.openxmlformats.org/package/2006/metadata/core-properties"/>
    <ds:schemaRef ds:uri="866aa5a0-bcc5-4d13-bf88-9abb3c83ae5e"/>
    <ds:schemaRef ds:uri="http://schemas.microsoft.com/office/infopath/2007/PartnerControls"/>
    <ds:schemaRef ds:uri="http://purl.org/dc/terms/"/>
    <ds:schemaRef ds:uri="http://schemas.microsoft.com/office/2006/documentManagement/types"/>
    <ds:schemaRef ds:uri="96f986ea-3577-4b3b-b09c-a7097cc58e52"/>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5610</TotalTime>
  <Words>1512</Words>
  <Application>Microsoft Office PowerPoint</Application>
  <PresentationFormat>On-screen Show (4:3)</PresentationFormat>
  <Paragraphs>121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Open Sans Light</vt:lpstr>
      <vt:lpstr>Arial</vt:lpstr>
      <vt:lpstr>Open Sans Semibold</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ASLMS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andrea@aslms.org</dc:creator>
  <cp:lastModifiedBy>Melville, Megan Marie</cp:lastModifiedBy>
  <cp:revision>327</cp:revision>
  <cp:lastPrinted>2017-09-05T20:00:47Z</cp:lastPrinted>
  <dcterms:created xsi:type="dcterms:W3CDTF">2008-11-04T17:58:37Z</dcterms:created>
  <dcterms:modified xsi:type="dcterms:W3CDTF">2018-01-06T15:32:08Z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0x010100C64055A21D33E746944815C4ADF0F0BA</vt:lpwstr>
  </property>
</Properties>
</file>