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4"/>
  </p:sldMasterIdLst>
  <p:handoutMasterIdLst>
    <p:handoutMasterId r:id="rId8"/>
  </p:handoutMasterIdLst>
  <p:sldIdLst>
    <p:sldId id="405" r:id="rId5"/>
    <p:sldId id="412" r:id="rId6"/>
    <p:sldId id="406" r:id="rId7"/>
  </p:sldIdLst>
  <p:sldSz cx="9144000" cy="6858000" type="screen4x3"/>
  <p:notesSz cx="7010400" cy="9296400"/>
  <p:embeddedFontLs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pitchFamily="34" charset="0"/>
      <p:bold r:id="rId13"/>
    </p:embeddedFont>
    <p:embeddedFont>
      <p:font typeface="Open Sans Extrabold" panose="020B0906030804020204" pitchFamily="34" charset="0"/>
      <p:bold r:id="rId14"/>
      <p:boldItalic r:id="rId15"/>
    </p:embeddedFont>
    <p:embeddedFont>
      <p:font typeface="Open Sans Light" panose="020B0306030504020204" pitchFamily="34" charset="0"/>
      <p:regular r:id="rId16"/>
      <p:italic r:id="rId17"/>
    </p:embeddedFont>
    <p:embeddedFont>
      <p:font typeface="Open Sans Semibold" panose="020B0706030804020204" pitchFamily="34" charset="0"/>
      <p:bold r:id="rId18"/>
      <p:boldItalic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A4E"/>
    <a:srgbClr val="E7F0F6"/>
    <a:srgbClr val="ED1944"/>
    <a:srgbClr val="A30C33"/>
    <a:srgbClr val="6B8886"/>
    <a:srgbClr val="00BBD3"/>
    <a:srgbClr val="0A3959"/>
    <a:srgbClr val="4B4B4B"/>
    <a:srgbClr val="B7312C"/>
    <a:srgbClr val="B32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D9F729-7D91-4959-B465-FFA3639FAF90}" v="4" dt="2025-08-06T22:03:22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5095" autoAdjust="0"/>
  </p:normalViewPr>
  <p:slideViewPr>
    <p:cSldViewPr showGuides="1">
      <p:cViewPr varScale="1">
        <p:scale>
          <a:sx n="80" d="100"/>
          <a:sy n="80" d="100"/>
        </p:scale>
        <p:origin x="1454" y="58"/>
      </p:cViewPr>
      <p:guideLst>
        <p:guide orient="horz" pos="3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40" y="0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40" y="8829673"/>
            <a:ext cx="3037840" cy="46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5" tIns="46058" rIns="92115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ADF17FA-DF2F-45D3-B8B4-CDA3EA8E9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ECDDC-B75A-47C0-8FE4-21BE6E7074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6B87-E9C7-40B2-91EB-E0DA3CCE5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3EBF9-44CD-4BA7-8D4A-88DA042A9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1CD2-7CC0-4817-8314-47776BBFD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21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26C64-365B-4DDA-896A-4769A9D439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0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925-C0F8-4973-B084-77A85147E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4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CB5AC-9750-4329-B116-A0518D249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E20D6-57E2-45FF-81A5-ADF6A9A57E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09C52-064C-4A10-9DE3-92239B5C4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1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96F7D-BBCC-426A-8DF1-AF402E99A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71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40DFF-8694-4FF5-AD2F-F55FD024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5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ENERGY BASED TECHNOLOGY • SCIENCE • TECHNOLOGY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E2EC55B3-406D-4429-A574-CE595483D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Open Sans Semibold" panose="020B0706030804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E3E3741-D40C-4F1B-A4CC-BC5E416E128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" r="2381"/>
          <a:stretch/>
        </p:blipFill>
        <p:spPr>
          <a:xfrm>
            <a:off x="2971800" y="2361585"/>
            <a:ext cx="2819400" cy="1973580"/>
          </a:xfrm>
          <a:prstGeom prst="rect">
            <a:avLst/>
          </a:prstGeom>
          <a:effectLst>
            <a:outerShdw blurRad="63500" algn="ctr" rotWithShape="0">
              <a:prstClr val="black">
                <a:alpha val="5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4080B2-F6F9-44B5-ACB7-2993939D9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791" t="192" r="4803" b="-192"/>
          <a:stretch/>
        </p:blipFill>
        <p:spPr>
          <a:xfrm>
            <a:off x="2967700" y="210650"/>
            <a:ext cx="2819401" cy="1920240"/>
          </a:xfrm>
          <a:prstGeom prst="rect">
            <a:avLst/>
          </a:prstGeom>
          <a:effectLst>
            <a:outerShdw blurRad="63500" algn="ctr" rotWithShape="0">
              <a:prstClr val="black">
                <a:alpha val="5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F62096-FFE1-4C72-834E-2FD3DC5914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8" t="23750" r="-1" b="23750"/>
          <a:stretch/>
        </p:blipFill>
        <p:spPr>
          <a:xfrm>
            <a:off x="2971800" y="4619200"/>
            <a:ext cx="2819400" cy="1920240"/>
          </a:xfrm>
          <a:prstGeom prst="rect">
            <a:avLst/>
          </a:prstGeom>
          <a:effectLst>
            <a:outerShdw blurRad="63500" algn="ctr" rotWithShape="0">
              <a:prstClr val="black">
                <a:alpha val="50000"/>
              </a:prstClr>
            </a:outerShdw>
          </a:effec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18CFB66-1CF9-480D-9E2D-047B260B7C4D}"/>
              </a:ext>
            </a:extLst>
          </p:cNvPr>
          <p:cNvSpPr txBox="1"/>
          <p:nvPr/>
        </p:nvSpPr>
        <p:spPr>
          <a:xfrm>
            <a:off x="5937004" y="539828"/>
            <a:ext cx="29313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NETWORKING</a:t>
            </a:r>
            <a:endParaRPr lang="en-US" sz="2600" dirty="0">
              <a:solidFill>
                <a:srgbClr val="4B4B4B"/>
              </a:solidFill>
              <a:latin typeface="+mj-lt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with key thought leaders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driving the future of lasers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devices </a:t>
            </a:r>
            <a:b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 medicine.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0BF397-1DC5-449F-BAE4-9829DEC56947}"/>
              </a:ext>
            </a:extLst>
          </p:cNvPr>
          <p:cNvSpPr txBox="1"/>
          <p:nvPr/>
        </p:nvSpPr>
        <p:spPr>
          <a:xfrm>
            <a:off x="5961544" y="2609711"/>
            <a:ext cx="2864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KNOWLEDGE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latest research, procedures, and protocols through the Society’s journal, </a:t>
            </a:r>
            <a:r>
              <a:rPr lang="en-US" sz="1400" i="1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Lasers in Surgery and Medicine</a:t>
            </a:r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social media, and newsletters.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534B8B-8A91-4262-9B26-C2D26C45D04E}"/>
              </a:ext>
            </a:extLst>
          </p:cNvPr>
          <p:cNvSpPr txBox="1"/>
          <p:nvPr/>
        </p:nvSpPr>
        <p:spPr>
          <a:xfrm>
            <a:off x="5937005" y="4902212"/>
            <a:ext cx="304976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PROFESSIONAL DEVELOPMENT</a:t>
            </a:r>
          </a:p>
          <a:p>
            <a:r>
              <a:rPr lang="en-US" sz="1400" dirty="0">
                <a:solidFill>
                  <a:srgbClr val="4B4B4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via in-person and online resources offering a wide range of valuable educational opportunities.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3F3AA06C-97C1-4991-B59F-16EDB34D323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1209" r="13787" b="2737"/>
          <a:stretch/>
        </p:blipFill>
        <p:spPr bwMode="auto">
          <a:xfrm>
            <a:off x="-5381" y="-152399"/>
            <a:ext cx="3049282" cy="7019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27000" dist="25400" dir="2154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3217D63-EFC0-4765-87FC-50B0DB8CBB88}"/>
              </a:ext>
            </a:extLst>
          </p:cNvPr>
          <p:cNvSpPr/>
          <p:nvPr/>
        </p:nvSpPr>
        <p:spPr>
          <a:xfrm>
            <a:off x="0" y="5112506"/>
            <a:ext cx="3047451" cy="908557"/>
          </a:xfrm>
          <a:prstGeom prst="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08A551-1070-4AAC-9E80-8BFA2EFA34BF}"/>
              </a:ext>
            </a:extLst>
          </p:cNvPr>
          <p:cNvSpPr txBox="1"/>
          <p:nvPr/>
        </p:nvSpPr>
        <p:spPr>
          <a:xfrm>
            <a:off x="184676" y="5275581"/>
            <a:ext cx="2678099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JOIN TODAY!</a:t>
            </a:r>
          </a:p>
          <a:p>
            <a:pPr algn="ctr">
              <a:lnSpc>
                <a:spcPts val="2200"/>
              </a:lnSpc>
            </a:pPr>
            <a:r>
              <a:rPr lang="en-US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aslms.org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99A0D83-9E89-4BE3-8401-E542E262D9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12" y="340945"/>
            <a:ext cx="2354181" cy="112371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FACD071-A2B1-491C-BB72-D15F0F56D057}"/>
              </a:ext>
            </a:extLst>
          </p:cNvPr>
          <p:cNvSpPr txBox="1"/>
          <p:nvPr/>
        </p:nvSpPr>
        <p:spPr>
          <a:xfrm>
            <a:off x="447275" y="1958003"/>
            <a:ext cx="23541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 world’s largest professional organization dedicated to promoting excellence in patient care through the safe and effective </a:t>
            </a:r>
            <a:b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use of lasers and </a:t>
            </a:r>
            <a:b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other energy-based technologies.</a:t>
            </a:r>
          </a:p>
        </p:txBody>
      </p:sp>
    </p:spTree>
    <p:extLst>
      <p:ext uri="{BB962C8B-B14F-4D97-AF65-F5344CB8AC3E}">
        <p14:creationId xmlns:p14="http://schemas.microsoft.com/office/powerpoint/2010/main" val="35417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D76F403-1B6D-F3B3-02E9-B660FA55640E}"/>
              </a:ext>
            </a:extLst>
          </p:cNvPr>
          <p:cNvSpPr/>
          <p:nvPr/>
        </p:nvSpPr>
        <p:spPr>
          <a:xfrm>
            <a:off x="6187721" y="1603644"/>
            <a:ext cx="1732043" cy="556231"/>
          </a:xfrm>
          <a:prstGeom prst="roundRect">
            <a:avLst/>
          </a:prstGeom>
          <a:solidFill>
            <a:srgbClr val="1560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AB3C-950D-5234-9349-0388CA347FCA}"/>
              </a:ext>
            </a:extLst>
          </p:cNvPr>
          <p:cNvSpPr txBox="1"/>
          <p:nvPr/>
        </p:nvSpPr>
        <p:spPr>
          <a:xfrm>
            <a:off x="6324600" y="1711810"/>
            <a:ext cx="1787892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JOIN TODAY! </a:t>
            </a:r>
            <a:b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n-US" sz="2000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ASLMS.ORG/JOIN</a:t>
            </a:r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</a:t>
            </a:r>
          </a:p>
          <a:p>
            <a:pPr marR="0" rtl="0"/>
            <a:endParaRPr lang="en-US" sz="2400" b="0" u="none" strike="noStrike" baseline="30000" dirty="0">
              <a:solidFill>
                <a:schemeClr val="bg1"/>
              </a:solidFill>
              <a:latin typeface="Open Sans Light" panose="020B0306030504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E58D61F-34EF-1E06-982A-77FD1DF32EF1}"/>
              </a:ext>
            </a:extLst>
          </p:cNvPr>
          <p:cNvSpPr/>
          <p:nvPr/>
        </p:nvSpPr>
        <p:spPr>
          <a:xfrm>
            <a:off x="354103" y="4579298"/>
            <a:ext cx="7423030" cy="1892189"/>
          </a:xfrm>
          <a:prstGeom prst="roundRect">
            <a:avLst>
              <a:gd name="adj" fmla="val 5557"/>
            </a:avLst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442B72-87EA-7CD4-D273-B62ABC3EDABB}"/>
              </a:ext>
            </a:extLst>
          </p:cNvPr>
          <p:cNvSpPr/>
          <p:nvPr/>
        </p:nvSpPr>
        <p:spPr>
          <a:xfrm>
            <a:off x="4656858" y="2722137"/>
            <a:ext cx="3128932" cy="1397059"/>
          </a:xfrm>
          <a:prstGeom prst="roundRect">
            <a:avLst>
              <a:gd name="adj" fmla="val 7794"/>
            </a:avLst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6C1E1B4-A132-28E8-4787-346E1D4AE493}"/>
              </a:ext>
            </a:extLst>
          </p:cNvPr>
          <p:cNvSpPr/>
          <p:nvPr/>
        </p:nvSpPr>
        <p:spPr>
          <a:xfrm>
            <a:off x="354103" y="2722137"/>
            <a:ext cx="3977901" cy="1397059"/>
          </a:xfrm>
          <a:prstGeom prst="roundRect">
            <a:avLst>
              <a:gd name="adj" fmla="val 8629"/>
            </a:avLst>
          </a:prstGeom>
          <a:solidFill>
            <a:srgbClr val="E7F0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0CE2425-FBFE-249C-01B8-1419E473E52A}"/>
              </a:ext>
            </a:extLst>
          </p:cNvPr>
          <p:cNvSpPr/>
          <p:nvPr/>
        </p:nvSpPr>
        <p:spPr>
          <a:xfrm>
            <a:off x="4807598" y="2542345"/>
            <a:ext cx="1143000" cy="274320"/>
          </a:xfrm>
          <a:prstGeom prst="roundRect">
            <a:avLst>
              <a:gd name="adj" fmla="val 18605"/>
            </a:avLst>
          </a:prstGeom>
          <a:solidFill>
            <a:srgbClr val="64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0"/>
          <a:lstStyle/>
          <a:p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 KEY DATES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0AC280-FE60-8DEE-9BA3-C734306DCD37}"/>
              </a:ext>
            </a:extLst>
          </p:cNvPr>
          <p:cNvSpPr txBox="1">
            <a:spLocks/>
          </p:cNvSpPr>
          <p:nvPr/>
        </p:nvSpPr>
        <p:spPr>
          <a:xfrm>
            <a:off x="4746922" y="2869849"/>
            <a:ext cx="3038868" cy="1031051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Call for Abstracts | SEP 17 - DEC 10, 2025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| MAY 6, 2026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Conference | MAY 7-9, 2026</a:t>
            </a:r>
          </a:p>
          <a:p>
            <a:pPr marL="9144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b="0" i="0" dirty="0">
                <a:solidFill>
                  <a:srgbClr val="4B4B4B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Exhibits | MAY 8-9, 2026</a:t>
            </a:r>
            <a:endParaRPr lang="en-US" sz="1000" kern="0" dirty="0">
              <a:solidFill>
                <a:srgbClr val="4B4B4B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spcAft>
                <a:spcPts val="400"/>
              </a:spcAft>
              <a:buClr>
                <a:srgbClr val="5AA3D2"/>
              </a:buClr>
            </a:pPr>
            <a:endParaRPr lang="en-US" sz="1100" i="1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06872F-0756-30D3-219C-80133E02A6A4}"/>
              </a:ext>
            </a:extLst>
          </p:cNvPr>
          <p:cNvSpPr txBox="1"/>
          <p:nvPr/>
        </p:nvSpPr>
        <p:spPr>
          <a:xfrm>
            <a:off x="3153817" y="473007"/>
            <a:ext cx="5633992" cy="892552"/>
          </a:xfrm>
          <a:prstGeom prst="rect">
            <a:avLst/>
          </a:prstGeom>
          <a:noFill/>
          <a:effectLst/>
        </p:spPr>
        <p:txBody>
          <a:bodyPr wrap="square" rtlCol="0" anchor="t" anchorCtr="0">
            <a:spAutoFit/>
          </a:bodyPr>
          <a:lstStyle/>
          <a:p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Join innovative clinicians and scientists from around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the world in Savannah, Georgia, at the premier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international meeting in the field of medical lasers </a:t>
            </a:r>
            <a:b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US" sz="1300" i="1" u="none" strike="noStrike" baseline="0" dirty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and energy-based technologies.</a:t>
            </a:r>
            <a:endParaRPr lang="en-US" sz="1300" dirty="0">
              <a:solidFill>
                <a:schemeClr val="bg1"/>
              </a:solidFill>
              <a:latin typeface="+mn-l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E4C5AB9-3B8E-8CCF-E06C-40A081BE7459}"/>
              </a:ext>
            </a:extLst>
          </p:cNvPr>
          <p:cNvSpPr/>
          <p:nvPr/>
        </p:nvSpPr>
        <p:spPr>
          <a:xfrm>
            <a:off x="504566" y="4380600"/>
            <a:ext cx="4776736" cy="274320"/>
          </a:xfrm>
          <a:prstGeom prst="roundRect">
            <a:avLst/>
          </a:prstGeom>
          <a:solidFill>
            <a:srgbClr val="64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LEARN FROM THE WORLD’S LEADING EXPERTS ABOUT: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0D0E36-F989-EF80-811A-26E1CA60ADD6}"/>
              </a:ext>
            </a:extLst>
          </p:cNvPr>
          <p:cNvSpPr txBox="1">
            <a:spLocks/>
          </p:cNvSpPr>
          <p:nvPr/>
        </p:nvSpPr>
        <p:spPr>
          <a:xfrm>
            <a:off x="444168" y="4721229"/>
            <a:ext cx="7175832" cy="1624034"/>
          </a:xfrm>
          <a:prstGeom prst="rect">
            <a:avLst/>
          </a:prstGeom>
          <a:noFill/>
        </p:spPr>
        <p:txBody>
          <a:bodyPr wrap="square" numCol="4" spcCol="91440" rtlCol="0">
            <a:spAutoFit/>
          </a:bodyPr>
          <a:lstStyle/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Ablative and </a:t>
            </a:r>
            <a:b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Non-Ablative Lasers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AI in Aesthetics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Body Contouring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Challenging Cases 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Combining Modalities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Global Aesthetics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Hair Restoration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Safety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 Physics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Laser-Assisted Drug Delivery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  <a:defRPr/>
            </a:pPr>
            <a:r>
              <a:rPr lang="en-US" sz="1000" kern="0" dirty="0">
                <a:solidFill>
                  <a:srgbClr val="4C4D4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LLLT/Photobiomodulation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4C4D4F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Optimizing Outcomes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Periorbital 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Picosecond Lasers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Pigmented Lesions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Practice Management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Radiofrequency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Regenerative Medicine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Rejuvenation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Scar Treatment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Cancer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Skin of Color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Social Media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Tattoos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Ultrasound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Vascular</a:t>
            </a:r>
          </a:p>
          <a:p>
            <a:pPr marL="182880" marR="0" lvl="0" indent="-18288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>
                <a:srgbClr val="5AA3D2"/>
              </a:buClr>
              <a:buSzTx/>
              <a:buFont typeface="Open Sans" panose="020B0606030504020204" pitchFamily="34" charset="0"/>
              <a:buChar char="»"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4C4D4F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&amp; More!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A71C448-24AC-8B48-9FCC-386B938B9275}"/>
              </a:ext>
            </a:extLst>
          </p:cNvPr>
          <p:cNvSpPr/>
          <p:nvPr/>
        </p:nvSpPr>
        <p:spPr>
          <a:xfrm>
            <a:off x="504566" y="2542345"/>
            <a:ext cx="2235601" cy="274320"/>
          </a:xfrm>
          <a:prstGeom prst="roundRect">
            <a:avLst/>
          </a:prstGeom>
          <a:solidFill>
            <a:srgbClr val="649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r>
              <a:rPr lang="en-US" sz="2000" b="1" baseline="30000" dirty="0">
                <a:solidFill>
                  <a:srgbClr val="FFFFFF"/>
                </a:solidFill>
                <a:latin typeface="Open Sans" panose="020B0606030504020204" pitchFamily="34" charset="0"/>
              </a:rPr>
              <a:t>CONFERENCE FEATURES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E368F1-359D-BD50-3539-8528517F4491}"/>
              </a:ext>
            </a:extLst>
          </p:cNvPr>
          <p:cNvSpPr txBox="1">
            <a:spLocks/>
          </p:cNvSpPr>
          <p:nvPr/>
        </p:nvSpPr>
        <p:spPr>
          <a:xfrm>
            <a:off x="444167" y="2869849"/>
            <a:ext cx="4192638" cy="1054135"/>
          </a:xfrm>
          <a:prstGeom prst="rect">
            <a:avLst/>
          </a:prstGeom>
          <a:noFill/>
        </p:spPr>
        <p:txBody>
          <a:bodyPr wrap="square" numCol="2" spcCol="182880" rtlCol="0">
            <a:spAutoFit/>
          </a:bodyPr>
          <a:lstStyle/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Pre-Conference Courses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Continuing Education Credits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Industry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Workshops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Abstract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Daily Plenary Sessions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Special Events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Evening Receptions</a:t>
            </a:r>
          </a:p>
          <a:p>
            <a:pPr marL="182880" indent="-182880">
              <a:spcAft>
                <a:spcPts val="300"/>
              </a:spcAft>
              <a:buClr>
                <a:srgbClr val="5AA3D2"/>
              </a:buClr>
              <a:buFont typeface="Open Sans" panose="020B0606030504020204" pitchFamily="34" charset="0"/>
              <a:buChar char="»"/>
            </a:pPr>
            <a:r>
              <a:rPr lang="en-US" sz="10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Exhibit Hall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1348215-2DBE-E9EA-FF7B-3DF818931D11}"/>
              </a:ext>
            </a:extLst>
          </p:cNvPr>
          <p:cNvSpPr/>
          <p:nvPr/>
        </p:nvSpPr>
        <p:spPr>
          <a:xfrm>
            <a:off x="3421539" y="1619941"/>
            <a:ext cx="1836261" cy="523636"/>
          </a:xfrm>
          <a:prstGeom prst="roundRect">
            <a:avLst/>
          </a:prstGeom>
          <a:solidFill>
            <a:srgbClr val="B320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28600" rtlCol="0" anchor="ctr" anchorCtr="1"/>
          <a:lstStyle/>
          <a:p>
            <a:pPr algn="ctr"/>
            <a:endParaRPr lang="en-US" sz="2000" b="1" baseline="30000" dirty="0">
              <a:solidFill>
                <a:srgbClr val="FFFFFF"/>
              </a:solidFill>
              <a:latin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54D4CE1-2FCE-53DB-A0B5-0976D25B58B1}"/>
              </a:ext>
            </a:extLst>
          </p:cNvPr>
          <p:cNvSpPr txBox="1"/>
          <p:nvPr/>
        </p:nvSpPr>
        <p:spPr>
          <a:xfrm>
            <a:off x="3961752" y="1711810"/>
            <a:ext cx="178789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rtl="0"/>
            <a:r>
              <a:rPr lang="en-US" sz="2000" b="0" u="none" strike="noStrike" baseline="30000" dirty="0">
                <a:solidFill>
                  <a:schemeClr val="bg1"/>
                </a:solidFill>
                <a:latin typeface="Open Sans Semibold" panose="020B0706030804020204" pitchFamily="34" charset="0"/>
              </a:rPr>
              <a:t>LEARN </a:t>
            </a:r>
            <a:r>
              <a:rPr lang="en-US" sz="2000" b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  <a:t>MORE</a:t>
            </a:r>
            <a:br>
              <a:rPr lang="en-US" sz="2000" b="0" u="none" strike="noStrike" baseline="30000" dirty="0">
                <a:solidFill>
                  <a:schemeClr val="bg1"/>
                </a:solidFill>
                <a:latin typeface="Open Sans Extrabold" panose="020B0906030804020204" pitchFamily="34" charset="0"/>
              </a:rPr>
            </a:br>
            <a:r>
              <a:rPr lang="en-US" sz="2000" b="0" u="none" strike="noStrike" baseline="30000" dirty="0">
                <a:solidFill>
                  <a:schemeClr val="bg1"/>
                </a:solidFill>
                <a:latin typeface="Open Sans Light" panose="020B0306030504020204" pitchFamily="34" charset="0"/>
              </a:rPr>
              <a:t>ASLMS.ORG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C80F748-EAB9-2432-B587-A8829CF22E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294" y="383278"/>
            <a:ext cx="2473870" cy="1687546"/>
          </a:xfrm>
          <a:prstGeom prst="rect">
            <a:avLst/>
          </a:prstGeom>
        </p:spPr>
      </p:pic>
      <p:sp>
        <p:nvSpPr>
          <p:cNvPr id="35" name="Oval 34">
            <a:extLst>
              <a:ext uri="{FF2B5EF4-FFF2-40B4-BE49-F238E27FC236}">
                <a16:creationId xmlns:a16="http://schemas.microsoft.com/office/drawing/2014/main" id="{0A3887D0-98C4-2492-9290-2EC92B951B4A}"/>
              </a:ext>
            </a:extLst>
          </p:cNvPr>
          <p:cNvSpPr/>
          <p:nvPr/>
        </p:nvSpPr>
        <p:spPr>
          <a:xfrm>
            <a:off x="7361239" y="735285"/>
            <a:ext cx="983960" cy="983960"/>
          </a:xfrm>
          <a:prstGeom prst="ellipse">
            <a:avLst/>
          </a:prstGeom>
          <a:solidFill>
            <a:srgbClr val="649AC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D51A53-ADF9-DAF1-AD48-E3F0F8C0DF13}"/>
              </a:ext>
            </a:extLst>
          </p:cNvPr>
          <p:cNvSpPr txBox="1">
            <a:spLocks/>
          </p:cNvSpPr>
          <p:nvPr/>
        </p:nvSpPr>
        <p:spPr>
          <a:xfrm>
            <a:off x="7339619" y="939221"/>
            <a:ext cx="1027200" cy="569387"/>
          </a:xfrm>
          <a:prstGeom prst="rect">
            <a:avLst/>
          </a:prstGeom>
          <a:noFill/>
        </p:spPr>
        <p:txBody>
          <a:bodyPr wrap="square" numCol="1" spcCol="274320" rtlCol="0">
            <a:spAutoFit/>
          </a:bodyPr>
          <a:lstStyle/>
          <a:p>
            <a:pPr algn="ctr">
              <a:spcAft>
                <a:spcPts val="300"/>
              </a:spcAft>
              <a:buClr>
                <a:srgbClr val="5AA3D2"/>
              </a:buClr>
            </a:pPr>
            <a:r>
              <a:rPr lang="en-US" sz="1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</a:t>
            </a:r>
            <a:r>
              <a:rPr lang="en-US" sz="1000" i="0">
                <a:solidFill>
                  <a:schemeClr val="bg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embers </a:t>
            </a:r>
            <a:r>
              <a:rPr lang="en-US" sz="10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</a:t>
            </a:r>
            <a:r>
              <a:rPr lang="en-US" sz="1000" i="0">
                <a:solidFill>
                  <a:schemeClr val="bg1"/>
                </a:solidFill>
                <a:effectLst/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ave </a:t>
            </a:r>
            <a:r>
              <a:rPr lang="en-US" sz="1000" i="0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on registration</a:t>
            </a:r>
            <a:r>
              <a:rPr lang="en-US" sz="1100" i="0" dirty="0">
                <a:solidFill>
                  <a:schemeClr val="bg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en-US" sz="1100" i="1" kern="0" dirty="0">
              <a:solidFill>
                <a:schemeClr val="bg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person speaking into a microphone">
            <a:extLst>
              <a:ext uri="{FF2B5EF4-FFF2-40B4-BE49-F238E27FC236}">
                <a16:creationId xmlns:a16="http://schemas.microsoft.com/office/drawing/2014/main" id="{0BF7606F-07CF-50F7-0C3F-A6DB9617A7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-383" r="22854" b="383"/>
          <a:stretch>
            <a:fillRect/>
          </a:stretch>
        </p:blipFill>
        <p:spPr>
          <a:xfrm>
            <a:off x="5273281" y="5897486"/>
            <a:ext cx="1125294" cy="1148001"/>
          </a:xfrm>
          <a:prstGeom prst="ellipse">
            <a:avLst/>
          </a:prstGeom>
          <a:ln w="57150">
            <a:solidFill>
              <a:srgbClr val="4C4D4F"/>
            </a:solidFill>
          </a:ln>
        </p:spPr>
      </p:pic>
      <p:pic>
        <p:nvPicPr>
          <p:cNvPr id="6" name="Picture 5" descr="A person standing in front of a podium&#10;&#10;AI-generated content may be incorrect.">
            <a:extLst>
              <a:ext uri="{FF2B5EF4-FFF2-40B4-BE49-F238E27FC236}">
                <a16:creationId xmlns:a16="http://schemas.microsoft.com/office/drawing/2014/main" id="{940E4C22-915F-A8AA-BB5C-425704CB80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4" t="18571" r="48303" b="21694"/>
          <a:stretch>
            <a:fillRect/>
          </a:stretch>
        </p:blipFill>
        <p:spPr>
          <a:xfrm rot="5400000">
            <a:off x="6694109" y="3301808"/>
            <a:ext cx="1580298" cy="1575984"/>
          </a:xfrm>
          <a:prstGeom prst="ellipse">
            <a:avLst/>
          </a:prstGeom>
          <a:ln w="63500">
            <a:solidFill>
              <a:srgbClr val="B32017"/>
            </a:solidFill>
          </a:ln>
        </p:spPr>
      </p:pic>
      <p:pic>
        <p:nvPicPr>
          <p:cNvPr id="26" name="Picture 25" descr="A person standing at a podium&#10;&#10;AI-generated content may be incorrect.">
            <a:extLst>
              <a:ext uri="{FF2B5EF4-FFF2-40B4-BE49-F238E27FC236}">
                <a16:creationId xmlns:a16="http://schemas.microsoft.com/office/drawing/2014/main" id="{6EB95925-7148-FDAF-0117-8990878EE0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8" t="2461" r="15033" b="22600"/>
          <a:stretch>
            <a:fillRect/>
          </a:stretch>
        </p:blipFill>
        <p:spPr>
          <a:xfrm>
            <a:off x="7737871" y="2314835"/>
            <a:ext cx="1447800" cy="1448134"/>
          </a:xfrm>
          <a:prstGeom prst="ellipse">
            <a:avLst/>
          </a:prstGeom>
          <a:ln w="76200">
            <a:solidFill>
              <a:srgbClr val="005982"/>
            </a:solidFill>
          </a:ln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25C78588-E5E6-C512-481D-28AA699C8A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86843" y="5708509"/>
            <a:ext cx="3516711" cy="1652730"/>
          </a:xfrm>
          <a:prstGeom prst="rect">
            <a:avLst/>
          </a:prstGeom>
        </p:spPr>
      </p:pic>
      <p:pic>
        <p:nvPicPr>
          <p:cNvPr id="20" name="Picture 19" descr="A group of people at a convention&#10;&#10;AI-generated content may be incorrect.">
            <a:extLst>
              <a:ext uri="{FF2B5EF4-FFF2-40B4-BE49-F238E27FC236}">
                <a16:creationId xmlns:a16="http://schemas.microsoft.com/office/drawing/2014/main" id="{1E0405E4-86F8-F0B5-E392-A524E0C097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66" r="5246" b="-197"/>
          <a:stretch>
            <a:fillRect/>
          </a:stretch>
        </p:blipFill>
        <p:spPr>
          <a:xfrm>
            <a:off x="7381190" y="5211722"/>
            <a:ext cx="1928018" cy="1930555"/>
          </a:xfrm>
          <a:prstGeom prst="ellipse">
            <a:avLst/>
          </a:prstGeom>
          <a:ln w="76200">
            <a:solidFill>
              <a:srgbClr val="5AA3D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819003-1668-7C00-00AC-D1F3D02507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9" t="1891" r="12247" b="-1891"/>
          <a:stretch>
            <a:fillRect/>
          </a:stretch>
        </p:blipFill>
        <p:spPr>
          <a:xfrm>
            <a:off x="7356471" y="5186971"/>
            <a:ext cx="1977453" cy="1980055"/>
          </a:xfrm>
          <a:prstGeom prst="ellipse">
            <a:avLst/>
          </a:prstGeom>
          <a:ln w="76200">
            <a:solidFill>
              <a:srgbClr val="5AA3D2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E7AC726-EE0B-12C9-90C8-1470E35FE5B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4580" t="4198" r="4478" b="3910"/>
          <a:stretch>
            <a:fillRect/>
          </a:stretch>
        </p:blipFill>
        <p:spPr>
          <a:xfrm>
            <a:off x="5597491" y="1528448"/>
            <a:ext cx="703551" cy="706622"/>
          </a:xfrm>
          <a:prstGeom prst="roundRect">
            <a:avLst>
              <a:gd name="adj" fmla="val 7589"/>
            </a:avLst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3A198E2-527D-EFE0-0534-978B692AFBE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485" t="532" r="1916" b="532"/>
          <a:stretch>
            <a:fillRect/>
          </a:stretch>
        </p:blipFill>
        <p:spPr>
          <a:xfrm>
            <a:off x="3247717" y="1529576"/>
            <a:ext cx="708280" cy="704366"/>
          </a:xfrm>
          <a:prstGeom prst="roundRect">
            <a:avLst>
              <a:gd name="adj" fmla="val 7952"/>
            </a:avLst>
          </a:prstGeom>
        </p:spPr>
      </p:pic>
    </p:spTree>
    <p:extLst>
      <p:ext uri="{BB962C8B-B14F-4D97-AF65-F5344CB8AC3E}">
        <p14:creationId xmlns:p14="http://schemas.microsoft.com/office/powerpoint/2010/main" val="4745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F0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E98D6F3-B305-421E-9660-89799177DA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775" t="85" r="22013" b="25890"/>
          <a:stretch/>
        </p:blipFill>
        <p:spPr>
          <a:xfrm>
            <a:off x="5418374" y="2103411"/>
            <a:ext cx="3134367" cy="2061722"/>
          </a:xfrm>
          <a:prstGeom prst="rect">
            <a:avLst/>
          </a:prstGeom>
          <a:effectLst>
            <a:outerShdw blurRad="63500" algn="ctr" rotWithShape="0">
              <a:srgbClr val="002A4E">
                <a:alpha val="50000"/>
              </a:srgbClr>
            </a:outerShdw>
          </a:effectLst>
        </p:spPr>
      </p:pic>
      <p:pic>
        <p:nvPicPr>
          <p:cNvPr id="15" name="Picture 9">
            <a:extLst>
              <a:ext uri="{FF2B5EF4-FFF2-40B4-BE49-F238E27FC236}">
                <a16:creationId xmlns:a16="http://schemas.microsoft.com/office/drawing/2014/main" id="{CC26F5B1-EDEC-4466-BF7A-8C9E5A0CC6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8" t="11209" r="13787" b="2737"/>
          <a:stretch/>
        </p:blipFill>
        <p:spPr bwMode="auto">
          <a:xfrm>
            <a:off x="-3550" y="-76200"/>
            <a:ext cx="2746750" cy="7019642"/>
          </a:xfrm>
          <a:prstGeom prst="rect">
            <a:avLst/>
          </a:prstGeom>
          <a:noFill/>
          <a:ln>
            <a:noFill/>
          </a:ln>
          <a:effectLst>
            <a:outerShdw blurRad="127000" dist="25400" dir="21540000" algn="ctr" rotWithShape="0">
              <a:srgbClr val="002A4E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3DFC24-217D-4680-9856-8B5B9DBAB010}"/>
              </a:ext>
            </a:extLst>
          </p:cNvPr>
          <p:cNvSpPr txBox="1"/>
          <p:nvPr/>
        </p:nvSpPr>
        <p:spPr>
          <a:xfrm>
            <a:off x="381000" y="2222480"/>
            <a:ext cx="19444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Learning is a lifelong journey. The ASLMS Online Learning Center is here to help!</a:t>
            </a:r>
          </a:p>
          <a:p>
            <a:r>
              <a:rPr lang="en-US" sz="16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Learn from the experts and get the training you need on your schedule.</a:t>
            </a:r>
          </a:p>
          <a:p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1CFD60-4EB9-4331-9E4C-1DCC3383F03D}"/>
              </a:ext>
            </a:extLst>
          </p:cNvPr>
          <p:cNvSpPr txBox="1">
            <a:spLocks noChangeArrowheads="1"/>
          </p:cNvSpPr>
          <p:nvPr/>
        </p:nvSpPr>
        <p:spPr>
          <a:xfrm>
            <a:off x="3086501" y="958122"/>
            <a:ext cx="5143099" cy="1143000"/>
          </a:xfrm>
          <a:prstGeom prst="rect">
            <a:avLst/>
          </a:prstGeom>
          <a:noFill/>
        </p:spPr>
        <p:txBody>
          <a:bodyPr lIns="91440" tIns="45720" rIns="91440" bIns="45720" numCol="1" spcCol="182880" anchor="t"/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The ASLMS Online Learning Center features online courses and sessions presented by leaders in the field. Many of the offerings are free or at reduced rates for ASLMS members.</a:t>
            </a:r>
            <a:endParaRPr lang="en-US" sz="16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4DE6D-4E66-4E49-A574-CD7852D65C76}"/>
              </a:ext>
            </a:extLst>
          </p:cNvPr>
          <p:cNvSpPr txBox="1"/>
          <p:nvPr/>
        </p:nvSpPr>
        <p:spPr>
          <a:xfrm>
            <a:off x="3086501" y="4495800"/>
            <a:ext cx="5905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ENHANCE YOUR PROFESSIONAL DEVELOPMENT WITH VALUABLE RESOURCES </a:t>
            </a:r>
          </a:p>
        </p:txBody>
      </p:sp>
      <p:pic>
        <p:nvPicPr>
          <p:cNvPr id="6" name="Content Placeholder 5" descr="A close up of a logo&#10;&#10;Description automatically generated">
            <a:extLst>
              <a:ext uri="{FF2B5EF4-FFF2-40B4-BE49-F238E27FC236}">
                <a16:creationId xmlns:a16="http://schemas.microsoft.com/office/drawing/2014/main" id="{012BBEAB-4561-41E0-B0BC-5460C9BB1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2" y="333022"/>
            <a:ext cx="1904206" cy="1556897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75DDD93-3168-4AC5-B2CC-5EAC58CEF18F}"/>
              </a:ext>
            </a:extLst>
          </p:cNvPr>
          <p:cNvSpPr txBox="1"/>
          <p:nvPr/>
        </p:nvSpPr>
        <p:spPr>
          <a:xfrm>
            <a:off x="3086501" y="558012"/>
            <a:ext cx="533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4B4B4B"/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rPr>
              <a:t>ASLMS BRINGS EDUCATION TO YOU</a:t>
            </a: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7B0B3A-AB58-4BD0-B512-094B52702FEE}"/>
              </a:ext>
            </a:extLst>
          </p:cNvPr>
          <p:cNvSpPr txBox="1"/>
          <p:nvPr/>
        </p:nvSpPr>
        <p:spPr>
          <a:xfrm>
            <a:off x="3086501" y="5203686"/>
            <a:ext cx="5333999" cy="11081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On-Demand Courses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/>
                <a:ea typeface="Open Sans Light"/>
                <a:cs typeface="Open Sans Light"/>
              </a:rPr>
              <a:t>Annual Conference Recordings</a:t>
            </a:r>
            <a:endParaRPr lang="en-US" sz="1400" kern="0" dirty="0">
              <a:solidFill>
                <a:schemeClr val="tx1">
                  <a:lumMod val="85000"/>
                  <a:lumOff val="1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Professional Resources</a:t>
            </a:r>
          </a:p>
          <a:p>
            <a:pPr marL="171450" indent="-1714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Open Sans" panose="020B0606030504020204" pitchFamily="34" charset="0"/>
              <a:buChar char="»"/>
              <a:defRPr/>
            </a:pPr>
            <a:r>
              <a:rPr lang="en-US" sz="14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more!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95C8542-7ED7-BDC7-95DF-79A178034455}"/>
              </a:ext>
            </a:extLst>
          </p:cNvPr>
          <p:cNvSpPr/>
          <p:nvPr/>
        </p:nvSpPr>
        <p:spPr>
          <a:xfrm>
            <a:off x="-5992" y="5273588"/>
            <a:ext cx="2746750" cy="810410"/>
          </a:xfrm>
          <a:prstGeom prst="rect">
            <a:avLst/>
          </a:prstGeom>
          <a:solidFill>
            <a:srgbClr val="B3201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423613-5CE9-59DE-07AD-73EF35969869}"/>
              </a:ext>
            </a:extLst>
          </p:cNvPr>
          <p:cNvSpPr txBox="1"/>
          <p:nvPr/>
        </p:nvSpPr>
        <p:spPr>
          <a:xfrm>
            <a:off x="0" y="5410200"/>
            <a:ext cx="2746750" cy="594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LEARN MORE AT</a:t>
            </a:r>
          </a:p>
          <a:p>
            <a:pPr algn="ctr">
              <a:lnSpc>
                <a:spcPts val="2000"/>
              </a:lnSpc>
            </a:pPr>
            <a:r>
              <a:rPr lang="en-US" sz="1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aslms.org/online-learning</a:t>
            </a:r>
          </a:p>
        </p:txBody>
      </p:sp>
      <p:pic>
        <p:nvPicPr>
          <p:cNvPr id="25" name="Picture 24" descr="A computer on a table&#10;&#10;Description automatically generated">
            <a:extLst>
              <a:ext uri="{FF2B5EF4-FFF2-40B4-BE49-F238E27FC236}">
                <a16:creationId xmlns:a16="http://schemas.microsoft.com/office/drawing/2014/main" id="{4A0A4D27-15BD-0C5E-E50C-9C37C172BD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7"/>
          <a:stretch/>
        </p:blipFill>
        <p:spPr>
          <a:xfrm>
            <a:off x="3200400" y="2101122"/>
            <a:ext cx="1854630" cy="2064011"/>
          </a:xfrm>
          <a:prstGeom prst="rect">
            <a:avLst/>
          </a:prstGeom>
          <a:effectLst>
            <a:outerShdw blurRad="63500" algn="ctr" rotWithShape="0">
              <a:srgbClr val="002A4E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370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en Sans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74b3b-a8ea-4e1e-acec-1314dd0ef54b" xsi:nil="true"/>
    <lcf76f155ced4ddcb4097134ff3c332f xmlns="2c990712-04fa-412a-8529-5060b9a14a1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06A3152268B7449F4E4F9EE7E348B0" ma:contentTypeVersion="18" ma:contentTypeDescription="Create a new document." ma:contentTypeScope="" ma:versionID="1c33c8b4e09471149e21254ef17d69b5">
  <xsd:schema xmlns:xsd="http://www.w3.org/2001/XMLSchema" xmlns:xs="http://www.w3.org/2001/XMLSchema" xmlns:p="http://schemas.microsoft.com/office/2006/metadata/properties" xmlns:ns2="2c990712-04fa-412a-8529-5060b9a14a1a" xmlns:ns3="52674b3b-a8ea-4e1e-acec-1314dd0ef54b" targetNamespace="http://schemas.microsoft.com/office/2006/metadata/properties" ma:root="true" ma:fieldsID="01fa5e8ad633fd4d50e241a2ac977e36" ns2:_="" ns3:_="">
    <xsd:import namespace="2c990712-04fa-412a-8529-5060b9a14a1a"/>
    <xsd:import namespace="52674b3b-a8ea-4e1e-acec-1314dd0ef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90712-04fa-412a-8529-5060b9a14a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52afb53-b435-4642-b2c8-fb104ed722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74b3b-a8ea-4e1e-acec-1314dd0ef5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6c3b2-0c4a-4f02-bd01-28908983c840}" ma:internalName="TaxCatchAll" ma:showField="CatchAllData" ma:web="52674b3b-a8ea-4e1e-acec-1314dd0ef5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548295-E4E3-4DFB-814B-D098C78A24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EC7D75-DF29-41FF-9771-F914B7B6FDAE}">
  <ds:schemaRefs>
    <ds:schemaRef ds:uri="http://purl.org/dc/terms/"/>
    <ds:schemaRef ds:uri="52674b3b-a8ea-4e1e-acec-1314dd0ef54b"/>
    <ds:schemaRef ds:uri="http://purl.org/dc/elements/1.1/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c990712-04fa-412a-8529-5060b9a14a1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B4EF4C2F-097A-4670-891F-FAC9CC0FB4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990712-04fa-412a-8529-5060b9a14a1a"/>
    <ds:schemaRef ds:uri="52674b3b-a8ea-4e1e-acec-1314dd0ef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13377</TotalTime>
  <Words>356</Words>
  <Application>Microsoft Office PowerPoint</Application>
  <PresentationFormat>On-screen Show (4:3)</PresentationFormat>
  <Paragraphs>67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Open Sans Extrabold</vt:lpstr>
      <vt:lpstr>Open Sans Semibold</vt:lpstr>
      <vt:lpstr>Open Sans Light</vt:lpstr>
      <vt:lpstr>Arial</vt:lpstr>
      <vt:lpstr>Open Sans</vt:lpstr>
      <vt:lpstr>Open Sans bold</vt:lpstr>
      <vt:lpstr>Office Theme</vt:lpstr>
      <vt:lpstr>PowerPoint Presentation</vt:lpstr>
      <vt:lpstr>PowerPoint Presentation</vt:lpstr>
      <vt:lpstr>PowerPoint Presentation</vt:lpstr>
    </vt:vector>
  </TitlesOfParts>
  <Manager>emilee@aslms.org</Manager>
  <Company>ASLMS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Membership</dc:subject>
  <dc:creator>courtney@aslms.org</dc:creator>
  <cp:lastModifiedBy>Courtney Chapman</cp:lastModifiedBy>
  <cp:revision>421</cp:revision>
  <cp:lastPrinted>2019-09-16T17:34:17Z</cp:lastPrinted>
  <dcterms:created xsi:type="dcterms:W3CDTF">2008-11-04T17:58:37Z</dcterms:created>
  <dcterms:modified xsi:type="dcterms:W3CDTF">2025-08-06T22:04:48Z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0x0101003E06A3152268B7449F4E4F9EE7E348B0</vt:lpwstr>
  </property>
  <property fmtid="{D5CDD505-2E9C-101B-9397-08002B2CF9AE}" pid="3" name="Order">
    <vt:r8>10500</vt:r8>
  </property>
  <property fmtid="{D5CDD505-2E9C-101B-9397-08002B2CF9AE}" pid="4" name="MediaServiceImageTags">
    <vt:lpwstr/>
  </property>
</Properties>
</file>